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3"/>
  </p:notesMasterIdLst>
  <p:sldIdLst>
    <p:sldId id="256" r:id="rId2"/>
    <p:sldId id="326" r:id="rId3"/>
    <p:sldId id="360" r:id="rId4"/>
    <p:sldId id="361" r:id="rId5"/>
    <p:sldId id="353" r:id="rId6"/>
    <p:sldId id="332" r:id="rId7"/>
    <p:sldId id="334" r:id="rId8"/>
    <p:sldId id="350" r:id="rId9"/>
    <p:sldId id="364" r:id="rId10"/>
    <p:sldId id="369" r:id="rId11"/>
    <p:sldId id="354" r:id="rId12"/>
    <p:sldId id="368" r:id="rId13"/>
    <p:sldId id="339" r:id="rId14"/>
    <p:sldId id="358" r:id="rId15"/>
    <p:sldId id="351" r:id="rId16"/>
    <p:sldId id="359" r:id="rId17"/>
    <p:sldId id="340" r:id="rId18"/>
    <p:sldId id="356" r:id="rId19"/>
    <p:sldId id="367" r:id="rId20"/>
    <p:sldId id="342" r:id="rId21"/>
    <p:sldId id="35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98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882"/>
    <p:restoredTop sz="86050"/>
  </p:normalViewPr>
  <p:slideViewPr>
    <p:cSldViewPr snapToGrid="0">
      <p:cViewPr>
        <p:scale>
          <a:sx n="76" d="100"/>
          <a:sy n="76" d="100"/>
        </p:scale>
        <p:origin x="488" y="200"/>
      </p:cViewPr>
      <p:guideLst/>
    </p:cSldViewPr>
  </p:slideViewPr>
  <p:outlineViewPr>
    <p:cViewPr>
      <p:scale>
        <a:sx n="33" d="100"/>
        <a:sy n="33" d="100"/>
      </p:scale>
      <p:origin x="0" y="0"/>
    </p:cViewPr>
  </p:outlineViewPr>
  <p:notesTextViewPr>
    <p:cViewPr>
      <p:scale>
        <a:sx n="165" d="100"/>
        <a:sy n="165"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2025/2/21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2820227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12</a:t>
            </a:fld>
            <a:endParaRPr kumimoji="1" lang="ja-JP" altLang="en-US"/>
          </a:p>
        </p:txBody>
      </p:sp>
    </p:spTree>
    <p:extLst>
      <p:ext uri="{BB962C8B-B14F-4D97-AF65-F5344CB8AC3E}">
        <p14:creationId xmlns:p14="http://schemas.microsoft.com/office/powerpoint/2010/main" val="4039383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3671217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519527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4211337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166816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2910044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1375022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296688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355887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2746290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ja-JP" altLang="en-US"/>
              <a:t>終了　１：１０</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4133949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t</a:t>
            </a:r>
            <a:r>
              <a:rPr kumimoji="1" lang="ja-JP" altLang="en-US"/>
              <a:t>、</a:t>
            </a:r>
            <a:r>
              <a:rPr kumimoji="1" lang="en-US" altLang="ja-JP" dirty="0"/>
              <a:t>r</a:t>
            </a:r>
            <a:r>
              <a:rPr kumimoji="1" lang="ja-JP" altLang="en-US"/>
              <a:t>、</a:t>
            </a:r>
            <a:r>
              <a:rPr kumimoji="1" lang="en-US" altLang="ja-JP" dirty="0"/>
              <a:t>¥theta</a:t>
            </a:r>
            <a:r>
              <a:rPr kumimoji="1" lang="ja-JP" altLang="en-US"/>
              <a:t>、</a:t>
            </a:r>
            <a:r>
              <a:rPr kumimoji="1" lang="en-US" altLang="ja-JP" dirty="0"/>
              <a:t>¥phi </a:t>
            </a:r>
            <a:r>
              <a:rPr kumimoji="1" lang="ja-JP" altLang="en-US"/>
              <a:t>は極座標の成分</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a:t>
            </a:fld>
            <a:endParaRPr kumimoji="1" lang="ja-JP" altLang="en-US"/>
          </a:p>
        </p:txBody>
      </p:sp>
    </p:spTree>
    <p:extLst>
      <p:ext uri="{BB962C8B-B14F-4D97-AF65-F5344CB8AC3E}">
        <p14:creationId xmlns:p14="http://schemas.microsoft.com/office/powerpoint/2010/main" val="1110624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ja-JP" altLang="en-US"/>
              <a:t>終了　２：４０</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5</a:t>
            </a:fld>
            <a:endParaRPr kumimoji="1" lang="ja-JP" altLang="en-US"/>
          </a:p>
        </p:txBody>
      </p:sp>
    </p:spTree>
    <p:extLst>
      <p:ext uri="{BB962C8B-B14F-4D97-AF65-F5344CB8AC3E}">
        <p14:creationId xmlns:p14="http://schemas.microsoft.com/office/powerpoint/2010/main" val="501642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1006409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A = 0.5 </a:t>
            </a:r>
            <a:r>
              <a:rPr kumimoji="1" lang="ja-JP" altLang="en-US"/>
              <a:t>、</a:t>
            </a:r>
            <a:r>
              <a:rPr kumimoji="1" lang="en-US" altLang="ja-JP" dirty="0"/>
              <a:t>1.0 </a:t>
            </a:r>
            <a:r>
              <a:rPr kumimoji="1" lang="ja-JP" altLang="en-US"/>
              <a:t>の時は単調減少</a:t>
            </a:r>
            <a:r>
              <a:rPr kumimoji="1" lang="en-US" altLang="ja-JP" dirty="0"/>
              <a:t>〜</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601544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ja-JP" altLang="en-US"/>
              <a:t>「</a:t>
            </a:r>
            <a:r>
              <a:rPr kumimoji="1" lang="en-US" altLang="ja-JP" dirty="0"/>
              <a:t>¥theta=90</a:t>
            </a:r>
            <a:r>
              <a:rPr kumimoji="1" lang="ja-JP" altLang="en-US"/>
              <a:t>の</a:t>
            </a:r>
            <a:r>
              <a:rPr kumimoji="1" lang="en-US" altLang="ja-JP" dirty="0" err="1"/>
              <a:t>xy</a:t>
            </a:r>
            <a:r>
              <a:rPr kumimoji="1" lang="ja-JP" altLang="en-US"/>
              <a:t>平面に赤道面・降着円盤」、「</a:t>
            </a:r>
            <a:r>
              <a:rPr kumimoji="1" lang="en-US" altLang="ja-JP" dirty="0"/>
              <a:t>¥theta_{0}</a:t>
            </a:r>
            <a:r>
              <a:rPr kumimoji="1" lang="ja-JP" altLang="en-US"/>
              <a:t>・スクリーン」、「リング・光源点・到達点」</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1362268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ja-JP" altLang="en-US"/>
              <a:t>ここは言うこと決める</a:t>
            </a:r>
            <a:endParaRPr kumimoji="1" lang="en-US" altLang="ja-JP" dirty="0"/>
          </a:p>
          <a:p>
            <a:r>
              <a:rPr kumimoji="1" lang="ja-JP" altLang="en-US"/>
              <a:t>軸については言及</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1194330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672633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日付プレースホルダー 6">
            <a:extLst>
              <a:ext uri="{FF2B5EF4-FFF2-40B4-BE49-F238E27FC236}">
                <a16:creationId xmlns:a16="http://schemas.microsoft.com/office/drawing/2014/main" id="{7697E0BB-FCF8-930F-2980-CBB4569818CA}"/>
              </a:ext>
            </a:extLst>
          </p:cNvPr>
          <p:cNvSpPr>
            <a:spLocks noGrp="1"/>
          </p:cNvSpPr>
          <p:nvPr>
            <p:ph type="dt" sz="half" idx="10"/>
          </p:nvPr>
        </p:nvSpPr>
        <p:spPr>
          <a:xfrm>
            <a:off x="838200" y="6356352"/>
            <a:ext cx="2743200" cy="365125"/>
          </a:xfrm>
          <a:prstGeom prst="rect">
            <a:avLst/>
          </a:prstGeom>
        </p:spPr>
        <p:txBody>
          <a:bodyPr/>
          <a:lstStyle/>
          <a:p>
            <a:fld id="{4614F594-FD13-5D42-83B9-C0B26E473F13}" type="datetime1">
              <a:rPr lang="ja-JP" altLang="en-US" smtClean="0"/>
              <a:t>2025/2/21</a:t>
            </a:fld>
            <a:endParaRPr lang="en-US" dirty="0"/>
          </a:p>
        </p:txBody>
      </p:sp>
      <p:sp>
        <p:nvSpPr>
          <p:cNvPr id="8" name="フッター プレースホルダー 7">
            <a:extLst>
              <a:ext uri="{FF2B5EF4-FFF2-40B4-BE49-F238E27FC236}">
                <a16:creationId xmlns:a16="http://schemas.microsoft.com/office/drawing/2014/main" id="{6750BD4E-E1C3-78C9-4672-4E3510868DE8}"/>
              </a:ext>
            </a:extLst>
          </p:cNvPr>
          <p:cNvSpPr>
            <a:spLocks noGrp="1"/>
          </p:cNvSpPr>
          <p:nvPr>
            <p:ph type="ftr" sz="quarter" idx="11"/>
          </p:nvPr>
        </p:nvSpPr>
        <p:spPr>
          <a:xfrm>
            <a:off x="4038600" y="6356351"/>
            <a:ext cx="41148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615C1C-D39E-D35B-D29F-7C41C953D299}"/>
              </a:ext>
            </a:extLst>
          </p:cNvPr>
          <p:cNvSpPr>
            <a:spLocks noGrp="1"/>
          </p:cNvSpPr>
          <p:nvPr>
            <p:ph type="sldNum" sz="quarter" idx="12"/>
          </p:nvPr>
        </p:nvSpPr>
        <p:spPr/>
        <p:txBody>
          <a:bodyPr/>
          <a:lstStyle>
            <a:lvl1pPr>
              <a:defRPr sz="2400"/>
            </a:lvl1pPr>
          </a:lstStyle>
          <a:p>
            <a:fld id="{48F63A3B-78C7-47BE-AE5E-E10140E04643}" type="slidenum">
              <a:rPr lang="en-US" smtClean="0"/>
              <a:pPr/>
              <a:t>‹#›</a:t>
            </a:fld>
            <a:r>
              <a:rPr lang="en-US" dirty="0"/>
              <a:t>/17</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BD2453C1-DF36-5E41-BFFE-92CC819F552D}" type="datetime1">
              <a:rPr lang="ja-JP" altLang="en-US" smtClean="0"/>
              <a:t>2025/2/21</a:t>
            </a:fld>
            <a:endParaRPr lang="en-US" dirty="0"/>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lvl1pPr>
              <a:defRPr sz="2400"/>
            </a:lvl1pPr>
          </a:lstStyle>
          <a:p>
            <a:fld id="{48F63A3B-78C7-47BE-AE5E-E10140E04643}" type="slidenum">
              <a:rPr lang="en-US" smtClean="0"/>
              <a:pPr/>
              <a:t>‹#›</a:t>
            </a:fld>
            <a:r>
              <a:rPr lang="en-US" dirty="0"/>
              <a:t>/17</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838200" y="6356352"/>
            <a:ext cx="2743200" cy="365125"/>
          </a:xfrm>
          <a:prstGeom prst="rect">
            <a:avLst/>
          </a:prstGeom>
        </p:spPr>
        <p:txBody>
          <a:bodyPr/>
          <a:lstStyle/>
          <a:p>
            <a:fld id="{08089A6B-BFE6-5B43-A330-3AB6ECDAEBAE}" type="datetime1">
              <a:rPr lang="ja-JP" altLang="en-US" smtClean="0"/>
              <a:t>2025/2/21</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4038600" y="6356351"/>
            <a:ext cx="41148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lvl1pPr>
              <a:defRPr sz="2400"/>
            </a:lvl1pPr>
          </a:lstStyle>
          <a:p>
            <a:fld id="{48F63A3B-78C7-47BE-AE5E-E10140E04643}" type="slidenum">
              <a:rPr lang="en-US" smtClean="0"/>
              <a:pPr/>
              <a:t>‹#›</a:t>
            </a:fld>
            <a:r>
              <a:rPr lang="en-US" dirty="0"/>
              <a:t>/17</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2400">
                <a:solidFill>
                  <a:schemeClr val="tx1">
                    <a:tint val="82000"/>
                  </a:schemeClr>
                </a:solidFill>
              </a:defRPr>
            </a:lvl1pPr>
          </a:lstStyle>
          <a:p>
            <a:fld id="{48F63A3B-78C7-47BE-AE5E-E10140E04643}" type="slidenum">
              <a:rPr lang="en-US" smtClean="0"/>
              <a:pPr/>
              <a:t>‹#›</a:t>
            </a:fld>
            <a:r>
              <a:rPr lang="en-US" dirty="0"/>
              <a:t>/17</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70770D-4799-E94B-A2F6-74D90F8B8715}" type="datetime1">
              <a:rPr kumimoji="1" lang="ja-JP" altLang="en-US" smtClean="0"/>
              <a:t>2025/2/21</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rxiv.org/abs/2502.11755"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png"/><Relationship Id="rId7" Type="http://schemas.openxmlformats.org/officeDocument/2006/relationships/image" Target="../media/image36.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5.emf"/><Relationship Id="rId5" Type="http://schemas.openxmlformats.org/officeDocument/2006/relationships/image" Target="../media/image34.emf"/><Relationship Id="rId10" Type="http://schemas.openxmlformats.org/officeDocument/2006/relationships/image" Target="../media/image39.emf"/><Relationship Id="rId4" Type="http://schemas.openxmlformats.org/officeDocument/2006/relationships/image" Target="../media/image33.png"/><Relationship Id="rId9" Type="http://schemas.openxmlformats.org/officeDocument/2006/relationships/image" Target="../media/image38.emf"/></Relationships>
</file>

<file path=ppt/slides/_rels/slide11.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41.emf"/><Relationship Id="rId9" Type="http://schemas.openxmlformats.org/officeDocument/2006/relationships/image" Target="../media/image44.emf"/></Relationships>
</file>

<file path=ppt/slides/_rels/slide1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5.png"/><Relationship Id="rId7" Type="http://schemas.openxmlformats.org/officeDocument/2006/relationships/image" Target="../media/image41.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14.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2.png"/><Relationship Id="rId7" Type="http://schemas.openxmlformats.org/officeDocument/2006/relationships/image" Target="../media/image38.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5.png"/><Relationship Id="rId7" Type="http://schemas.openxmlformats.org/officeDocument/2006/relationships/image" Target="../media/image59.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58.emf"/><Relationship Id="rId5" Type="http://schemas.openxmlformats.org/officeDocument/2006/relationships/image" Target="../media/image57.emf"/><Relationship Id="rId10" Type="http://schemas.openxmlformats.org/officeDocument/2006/relationships/image" Target="../media/image62.emf"/><Relationship Id="rId4" Type="http://schemas.openxmlformats.org/officeDocument/2006/relationships/image" Target="../media/image56.emf"/><Relationship Id="rId9" Type="http://schemas.openxmlformats.org/officeDocument/2006/relationships/image" Target="../media/image61.emf"/></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1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8.png"/><Relationship Id="rId7" Type="http://schemas.openxmlformats.org/officeDocument/2006/relationships/image" Target="../media/image70.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9.emf"/><Relationship Id="rId11" Type="http://schemas.openxmlformats.org/officeDocument/2006/relationships/image" Target="../media/image62.emf"/><Relationship Id="rId5" Type="http://schemas.openxmlformats.org/officeDocument/2006/relationships/image" Target="../media/image47.emf"/><Relationship Id="rId10" Type="http://schemas.openxmlformats.org/officeDocument/2006/relationships/image" Target="../media/image73.emf"/><Relationship Id="rId4" Type="http://schemas.openxmlformats.org/officeDocument/2006/relationships/image" Target="../media/image48.emf"/><Relationship Id="rId9" Type="http://schemas.openxmlformats.org/officeDocument/2006/relationships/image" Target="../media/image72.emf"/></Relationships>
</file>

<file path=ppt/slides/_rels/slide21.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image" Target="../media/image79.emf"/><Relationship Id="rId3" Type="http://schemas.openxmlformats.org/officeDocument/2006/relationships/image" Target="../media/image74.png"/><Relationship Id="rId7" Type="http://schemas.openxmlformats.org/officeDocument/2006/relationships/image" Target="../media/image35.emf"/><Relationship Id="rId12"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4.emf"/><Relationship Id="rId11" Type="http://schemas.openxmlformats.org/officeDocument/2006/relationships/image" Target="../media/image77.png"/><Relationship Id="rId5" Type="http://schemas.openxmlformats.org/officeDocument/2006/relationships/image" Target="../media/image42.png"/><Relationship Id="rId15" Type="http://schemas.openxmlformats.org/officeDocument/2006/relationships/image" Target="../media/image39.emf"/><Relationship Id="rId10"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37.emf"/><Relationship Id="rId14" Type="http://schemas.openxmlformats.org/officeDocument/2006/relationships/image" Target="../media/image38.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 Id="rId9" Type="http://schemas.openxmlformats.org/officeDocument/2006/relationships/image" Target="../media/image9.emf"/></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7.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png"/><Relationship Id="rId7" Type="http://schemas.openxmlformats.org/officeDocument/2006/relationships/image" Target="../media/image22.emf"/><Relationship Id="rId12" Type="http://schemas.openxmlformats.org/officeDocument/2006/relationships/image" Target="../media/image27.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DFF5B142-321B-16EF-231C-8682B3049DB6}"/>
              </a:ext>
            </a:extLst>
          </p:cNvPr>
          <p:cNvPicPr>
            <a:picLocks noChangeAspect="1"/>
          </p:cNvPicPr>
          <p:nvPr/>
        </p:nvPicPr>
        <p:blipFill>
          <a:blip r:embed="rId2"/>
          <a:stretch>
            <a:fillRect/>
          </a:stretch>
        </p:blipFill>
        <p:spPr>
          <a:xfrm>
            <a:off x="6089901" y="-420853"/>
            <a:ext cx="6051177" cy="4034118"/>
          </a:xfrm>
          <a:prstGeom prst="rect">
            <a:avLst/>
          </a:prstGeom>
        </p:spPr>
      </p:pic>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714339" y="2507950"/>
            <a:ext cx="10751127" cy="963168"/>
          </a:xfrm>
        </p:spPr>
        <p:txBody>
          <a:bodyPr>
            <a:normAutofit/>
          </a:bodyPr>
          <a:lstStyle/>
          <a:p>
            <a:r>
              <a:rPr lang="ja-JP" altLang="en-US" sz="4400"/>
              <a:t>高密度コアモデルにおける降着円盤の像</a:t>
            </a: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2435351" y="3755412"/>
            <a:ext cx="7309101" cy="1685268"/>
          </a:xfrm>
        </p:spPr>
        <p:txBody>
          <a:bodyPr>
            <a:normAutofit/>
          </a:bodyPr>
          <a:lstStyle/>
          <a:p>
            <a:r>
              <a:rPr kumimoji="1" lang="ja-JP" altLang="en-US" sz="2400">
                <a:latin typeface="Hiragino Kaku Gothic Std W8" panose="020B0800000000000000" pitchFamily="34" charset="-128"/>
                <a:ea typeface="Hiragino Kaku Gothic Std W8" panose="020B0800000000000000" pitchFamily="34" charset="-128"/>
              </a:rPr>
              <a:t>理論物理学研究室</a:t>
            </a:r>
            <a:r>
              <a:rPr lang="ja-JP" altLang="en-US" sz="2400"/>
              <a:t>　</a:t>
            </a:r>
            <a:r>
              <a:rPr kumimoji="1" lang="en-US" altLang="ja-JP" sz="2400" dirty="0">
                <a:latin typeface="Hiragino Kaku Gothic Std W8" panose="020B0800000000000000" pitchFamily="34" charset="-128"/>
                <a:ea typeface="Hiragino Kaku Gothic Std W8" panose="020B0800000000000000" pitchFamily="34" charset="-128"/>
              </a:rPr>
              <a:t>20041054</a:t>
            </a:r>
            <a:r>
              <a:rPr kumimoji="1" lang="ja-JP" altLang="en-US" sz="2400">
                <a:latin typeface="Hiragino Kaku Gothic Std W8" panose="020B0800000000000000" pitchFamily="34" charset="-128"/>
                <a:ea typeface="Hiragino Kaku Gothic Std W8" panose="020B0800000000000000" pitchFamily="34" charset="-128"/>
              </a:rPr>
              <a:t>　</a:t>
            </a:r>
            <a:r>
              <a:rPr lang="ja-JP" altLang="en-US" sz="2400">
                <a:latin typeface="Hiragino Kaku Gothic Std W8" panose="020B0800000000000000" pitchFamily="34" charset="-128"/>
                <a:ea typeface="Hiragino Kaku Gothic Std W8" panose="020B0800000000000000" pitchFamily="34" charset="-128"/>
              </a:rPr>
              <a:t>大豆生田幹</a:t>
            </a:r>
            <a:endParaRPr lang="en-US" altLang="ja-JP" sz="2400" dirty="0">
              <a:latin typeface="Hiragino Kaku Gothic Std W8" panose="020B0800000000000000" pitchFamily="34" charset="-128"/>
              <a:ea typeface="Hiragino Kaku Gothic Std W8" panose="020B0800000000000000" pitchFamily="34" charset="-128"/>
            </a:endParaRPr>
          </a:p>
          <a:p>
            <a:endParaRPr lang="en-US" altLang="ja-JP" sz="2400" dirty="0">
              <a:latin typeface="Hiragino Kaku Gothic Std W8" panose="020B0800000000000000" pitchFamily="34" charset="-128"/>
              <a:ea typeface="Hiragino Kaku Gothic Std W8" panose="020B0800000000000000" pitchFamily="34" charset="-128"/>
            </a:endParaRPr>
          </a:p>
          <a:p>
            <a:r>
              <a:rPr kumimoji="1" lang="en-US" altLang="ja-JP" sz="2400" dirty="0">
                <a:latin typeface="Hiragino Kaku Gothic Std W8" panose="020B0800000000000000" pitchFamily="34" charset="-128"/>
                <a:ea typeface="Hiragino Kaku Gothic Std W8" panose="020B0800000000000000" pitchFamily="34" charset="-128"/>
                <a:hlinkClick r:id="rId3"/>
              </a:rPr>
              <a:t>arXiv: 2502.11755</a:t>
            </a:r>
            <a:endParaRPr kumimoji="1" lang="en-US" altLang="ja-JP" sz="2400" dirty="0">
              <a:latin typeface="Hiragino Kaku Gothic Std W8" panose="020B0800000000000000" pitchFamily="34" charset="-128"/>
              <a:ea typeface="Hiragino Kaku Gothic Std W8" panose="020B0800000000000000" pitchFamily="34" charset="-128"/>
            </a:endParaRPr>
          </a:p>
        </p:txBody>
      </p:sp>
      <p:pic>
        <p:nvPicPr>
          <p:cNvPr id="7" name="図 6">
            <a:extLst>
              <a:ext uri="{FF2B5EF4-FFF2-40B4-BE49-F238E27FC236}">
                <a16:creationId xmlns:a16="http://schemas.microsoft.com/office/drawing/2014/main" id="{3CA15761-CF49-B634-73C9-82FD7EEEF091}"/>
              </a:ext>
            </a:extLst>
          </p:cNvPr>
          <p:cNvPicPr>
            <a:picLocks noChangeAspect="1"/>
          </p:cNvPicPr>
          <p:nvPr/>
        </p:nvPicPr>
        <p:blipFill>
          <a:blip r:embed="rId4"/>
          <a:stretch>
            <a:fillRect/>
          </a:stretch>
        </p:blipFill>
        <p:spPr>
          <a:xfrm>
            <a:off x="-348020" y="4223447"/>
            <a:ext cx="4597290" cy="3064860"/>
          </a:xfrm>
          <a:prstGeom prst="rect">
            <a:avLst/>
          </a:prstGeom>
        </p:spPr>
      </p:pic>
    </p:spTree>
    <p:extLst>
      <p:ext uri="{BB962C8B-B14F-4D97-AF65-F5344CB8AC3E}">
        <p14:creationId xmlns:p14="http://schemas.microsoft.com/office/powerpoint/2010/main" val="2742574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0180251-4096-6610-B03B-B190EA26B6C9}"/>
              </a:ext>
            </a:extLst>
          </p:cNvPr>
          <p:cNvPicPr>
            <a:picLocks noChangeAspect="1"/>
          </p:cNvPicPr>
          <p:nvPr/>
        </p:nvPicPr>
        <p:blipFill>
          <a:blip r:embed="rId3"/>
          <a:stretch>
            <a:fillRect/>
          </a:stretch>
        </p:blipFill>
        <p:spPr>
          <a:xfrm>
            <a:off x="-24004" y="1069112"/>
            <a:ext cx="12191999" cy="3051163"/>
          </a:xfrm>
          <a:prstGeom prst="rect">
            <a:avLst/>
          </a:prstGeom>
        </p:spPr>
      </p:pic>
      <p:pic>
        <p:nvPicPr>
          <p:cNvPr id="8" name="図 7">
            <a:extLst>
              <a:ext uri="{FF2B5EF4-FFF2-40B4-BE49-F238E27FC236}">
                <a16:creationId xmlns:a16="http://schemas.microsoft.com/office/drawing/2014/main" id="{004BB2D9-880E-B022-6326-295B87D9D59F}"/>
              </a:ext>
            </a:extLst>
          </p:cNvPr>
          <p:cNvPicPr>
            <a:picLocks noChangeAspect="1"/>
          </p:cNvPicPr>
          <p:nvPr/>
        </p:nvPicPr>
        <p:blipFill>
          <a:blip r:embed="rId4"/>
          <a:stretch>
            <a:fillRect/>
          </a:stretch>
        </p:blipFill>
        <p:spPr>
          <a:xfrm>
            <a:off x="3083859" y="4145041"/>
            <a:ext cx="6024281" cy="2537528"/>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作成した像</a:t>
            </a:r>
          </a:p>
        </p:txBody>
      </p:sp>
      <p:pic>
        <p:nvPicPr>
          <p:cNvPr id="18" name="図 17">
            <a:extLst>
              <a:ext uri="{FF2B5EF4-FFF2-40B4-BE49-F238E27FC236}">
                <a16:creationId xmlns:a16="http://schemas.microsoft.com/office/drawing/2014/main" id="{414410B3-1719-D1E3-0A34-84B50DE4BE3B}"/>
              </a:ext>
            </a:extLst>
          </p:cNvPr>
          <p:cNvPicPr>
            <a:picLocks noChangeAspect="1"/>
          </p:cNvPicPr>
          <p:nvPr/>
        </p:nvPicPr>
        <p:blipFill>
          <a:blip r:embed="rId5"/>
          <a:stretch>
            <a:fillRect/>
          </a:stretch>
        </p:blipFill>
        <p:spPr>
          <a:xfrm>
            <a:off x="1023666" y="4145041"/>
            <a:ext cx="1244431" cy="367209"/>
          </a:xfrm>
          <a:prstGeom prst="rect">
            <a:avLst/>
          </a:prstGeom>
        </p:spPr>
      </p:pic>
      <p:pic>
        <p:nvPicPr>
          <p:cNvPr id="19" name="図 18">
            <a:extLst>
              <a:ext uri="{FF2B5EF4-FFF2-40B4-BE49-F238E27FC236}">
                <a16:creationId xmlns:a16="http://schemas.microsoft.com/office/drawing/2014/main" id="{193E4AC3-E435-E19E-D085-79931B63AD11}"/>
              </a:ext>
            </a:extLst>
          </p:cNvPr>
          <p:cNvPicPr>
            <a:picLocks noChangeAspect="1"/>
          </p:cNvPicPr>
          <p:nvPr/>
        </p:nvPicPr>
        <p:blipFill>
          <a:blip r:embed="rId6"/>
          <a:stretch>
            <a:fillRect/>
          </a:stretch>
        </p:blipFill>
        <p:spPr>
          <a:xfrm>
            <a:off x="3129672" y="1413395"/>
            <a:ext cx="1102066" cy="304380"/>
          </a:xfrm>
          <a:prstGeom prst="rect">
            <a:avLst/>
          </a:prstGeom>
        </p:spPr>
      </p:pic>
      <p:pic>
        <p:nvPicPr>
          <p:cNvPr id="20" name="図 19">
            <a:extLst>
              <a:ext uri="{FF2B5EF4-FFF2-40B4-BE49-F238E27FC236}">
                <a16:creationId xmlns:a16="http://schemas.microsoft.com/office/drawing/2014/main" id="{235209C3-C7AE-C53F-E093-BAC1C45722F4}"/>
              </a:ext>
            </a:extLst>
          </p:cNvPr>
          <p:cNvPicPr>
            <a:picLocks noChangeAspect="1"/>
          </p:cNvPicPr>
          <p:nvPr/>
        </p:nvPicPr>
        <p:blipFill>
          <a:blip r:embed="rId7"/>
          <a:stretch>
            <a:fillRect/>
          </a:stretch>
        </p:blipFill>
        <p:spPr>
          <a:xfrm>
            <a:off x="10546610" y="1373758"/>
            <a:ext cx="1102066" cy="304380"/>
          </a:xfrm>
          <a:prstGeom prst="rect">
            <a:avLst/>
          </a:prstGeom>
        </p:spPr>
      </p:pic>
      <p:pic>
        <p:nvPicPr>
          <p:cNvPr id="21" name="図 20">
            <a:extLst>
              <a:ext uri="{FF2B5EF4-FFF2-40B4-BE49-F238E27FC236}">
                <a16:creationId xmlns:a16="http://schemas.microsoft.com/office/drawing/2014/main" id="{DCA370F6-3B17-CF63-ECB3-E0BC409015B8}"/>
              </a:ext>
            </a:extLst>
          </p:cNvPr>
          <p:cNvPicPr>
            <a:picLocks noChangeAspect="1"/>
          </p:cNvPicPr>
          <p:nvPr/>
        </p:nvPicPr>
        <p:blipFill>
          <a:blip r:embed="rId8"/>
          <a:stretch>
            <a:fillRect/>
          </a:stretch>
        </p:blipFill>
        <p:spPr>
          <a:xfrm>
            <a:off x="6802424" y="1430841"/>
            <a:ext cx="1102066" cy="304380"/>
          </a:xfrm>
          <a:prstGeom prst="rect">
            <a:avLst/>
          </a:prstGeom>
        </p:spPr>
      </p:pic>
      <p:pic>
        <p:nvPicPr>
          <p:cNvPr id="3" name="図 2">
            <a:extLst>
              <a:ext uri="{FF2B5EF4-FFF2-40B4-BE49-F238E27FC236}">
                <a16:creationId xmlns:a16="http://schemas.microsoft.com/office/drawing/2014/main" id="{963C5954-5E89-399A-1FF7-F9D12DC6F19D}"/>
              </a:ext>
            </a:extLst>
          </p:cNvPr>
          <p:cNvPicPr>
            <a:picLocks noChangeAspect="1"/>
          </p:cNvPicPr>
          <p:nvPr/>
        </p:nvPicPr>
        <p:blipFill>
          <a:blip r:embed="rId9"/>
          <a:stretch>
            <a:fillRect/>
          </a:stretch>
        </p:blipFill>
        <p:spPr>
          <a:xfrm>
            <a:off x="3737828" y="3665961"/>
            <a:ext cx="348378" cy="367209"/>
          </a:xfrm>
          <a:prstGeom prst="rect">
            <a:avLst/>
          </a:prstGeom>
        </p:spPr>
      </p:pic>
      <p:pic>
        <p:nvPicPr>
          <p:cNvPr id="5" name="図 4">
            <a:extLst>
              <a:ext uri="{FF2B5EF4-FFF2-40B4-BE49-F238E27FC236}">
                <a16:creationId xmlns:a16="http://schemas.microsoft.com/office/drawing/2014/main" id="{8BCF333C-8046-55A6-5E71-6FF8870631B6}"/>
              </a:ext>
            </a:extLst>
          </p:cNvPr>
          <p:cNvPicPr>
            <a:picLocks noChangeAspect="1"/>
          </p:cNvPicPr>
          <p:nvPr/>
        </p:nvPicPr>
        <p:blipFill>
          <a:blip r:embed="rId10"/>
          <a:stretch>
            <a:fillRect/>
          </a:stretch>
        </p:blipFill>
        <p:spPr>
          <a:xfrm>
            <a:off x="338109" y="1248970"/>
            <a:ext cx="343334" cy="429168"/>
          </a:xfrm>
          <a:prstGeom prst="rect">
            <a:avLst/>
          </a:prstGeom>
        </p:spPr>
      </p:pic>
      <p:cxnSp>
        <p:nvCxnSpPr>
          <p:cNvPr id="24" name="直線コネクタ 23">
            <a:extLst>
              <a:ext uri="{FF2B5EF4-FFF2-40B4-BE49-F238E27FC236}">
                <a16:creationId xmlns:a16="http://schemas.microsoft.com/office/drawing/2014/main" id="{105D242F-139D-31A1-6EC4-9E60CC68946F}"/>
              </a:ext>
            </a:extLst>
          </p:cNvPr>
          <p:cNvCxnSpPr/>
          <p:nvPr/>
        </p:nvCxnSpPr>
        <p:spPr>
          <a:xfrm>
            <a:off x="7752775" y="4948316"/>
            <a:ext cx="729841" cy="0"/>
          </a:xfrm>
          <a:prstGeom prst="line">
            <a:avLst/>
          </a:prstGeom>
        </p:spPr>
        <p:style>
          <a:lnRef idx="2">
            <a:schemeClr val="dk1"/>
          </a:lnRef>
          <a:fillRef idx="0">
            <a:schemeClr val="dk1"/>
          </a:fillRef>
          <a:effectRef idx="1">
            <a:schemeClr val="dk1"/>
          </a:effectRef>
          <a:fontRef idx="minor">
            <a:schemeClr val="tx1"/>
          </a:fontRef>
        </p:style>
      </p:cxnSp>
      <p:sp>
        <p:nvSpPr>
          <p:cNvPr id="9" name="スライド番号プレースホルダー 8">
            <a:extLst>
              <a:ext uri="{FF2B5EF4-FFF2-40B4-BE49-F238E27FC236}">
                <a16:creationId xmlns:a16="http://schemas.microsoft.com/office/drawing/2014/main" id="{BBE79638-1EE0-EA4F-4A3F-968E9F2D4850}"/>
              </a:ext>
            </a:extLst>
          </p:cNvPr>
          <p:cNvSpPr>
            <a:spLocks noGrp="1"/>
          </p:cNvSpPr>
          <p:nvPr>
            <p:ph type="sldNum" sz="quarter" idx="12"/>
          </p:nvPr>
        </p:nvSpPr>
        <p:spPr/>
        <p:txBody>
          <a:bodyPr/>
          <a:lstStyle/>
          <a:p>
            <a:fld id="{48F63A3B-78C7-47BE-AE5E-E10140E04643}" type="slidenum">
              <a:rPr lang="en-US" smtClean="0"/>
              <a:pPr/>
              <a:t>10</a:t>
            </a:fld>
            <a:r>
              <a:rPr lang="en-US"/>
              <a:t>/17</a:t>
            </a:r>
            <a:endParaRPr lang="en-US" dirty="0"/>
          </a:p>
        </p:txBody>
      </p:sp>
    </p:spTree>
    <p:extLst>
      <p:ext uri="{BB962C8B-B14F-4D97-AF65-F5344CB8AC3E}">
        <p14:creationId xmlns:p14="http://schemas.microsoft.com/office/powerpoint/2010/main" val="58145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1B76E19-AA1C-26DE-411F-53EC76E3B3BF}"/>
              </a:ext>
            </a:extLst>
          </p:cNvPr>
          <p:cNvPicPr>
            <a:picLocks noChangeAspect="1"/>
          </p:cNvPicPr>
          <p:nvPr/>
        </p:nvPicPr>
        <p:blipFill>
          <a:blip r:embed="rId3"/>
          <a:stretch>
            <a:fillRect/>
          </a:stretch>
        </p:blipFill>
        <p:spPr>
          <a:xfrm>
            <a:off x="1543855" y="1333419"/>
            <a:ext cx="4259791" cy="2839860"/>
          </a:xfrm>
          <a:prstGeom prst="rect">
            <a:avLst/>
          </a:prstGeom>
        </p:spPr>
      </p:pic>
      <p:pic>
        <p:nvPicPr>
          <p:cNvPr id="14" name="図 13">
            <a:extLst>
              <a:ext uri="{FF2B5EF4-FFF2-40B4-BE49-F238E27FC236}">
                <a16:creationId xmlns:a16="http://schemas.microsoft.com/office/drawing/2014/main" id="{15F4946D-0CC2-FE4C-7C1F-9B0ACE3163D5}"/>
              </a:ext>
            </a:extLst>
          </p:cNvPr>
          <p:cNvPicPr>
            <a:picLocks noChangeAspect="1"/>
          </p:cNvPicPr>
          <p:nvPr/>
        </p:nvPicPr>
        <p:blipFill>
          <a:blip r:embed="rId4"/>
          <a:stretch>
            <a:fillRect/>
          </a:stretch>
        </p:blipFill>
        <p:spPr>
          <a:xfrm>
            <a:off x="2654912" y="1480261"/>
            <a:ext cx="1216295" cy="184288"/>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シュバルツシルト時空との比較</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976101" y="4555337"/>
            <a:ext cx="10544908" cy="984738"/>
          </a:xfrm>
        </p:spPr>
        <p:txBody>
          <a:bodyPr>
            <a:normAutofit/>
          </a:bodyPr>
          <a:lstStyle/>
          <a:p>
            <a:pPr marL="0" indent="0">
              <a:lnSpc>
                <a:spcPct val="100000"/>
              </a:lnSpc>
              <a:buNone/>
            </a:pPr>
            <a:r>
              <a:rPr lang="ja-JP" altLang="en-US" sz="2400"/>
              <a:t>シュバルツシルト時空では、</a:t>
            </a:r>
            <a:r>
              <a:rPr lang="ja-JP" altLang="en-US" sz="2400">
                <a:solidFill>
                  <a:srgbClr val="FF0000"/>
                </a:solidFill>
              </a:rPr>
              <a:t>すべての像が</a:t>
            </a:r>
            <a:r>
              <a:rPr lang="en-US" altLang="ja-JP" sz="2400" dirty="0">
                <a:solidFill>
                  <a:srgbClr val="FF0000"/>
                </a:solidFill>
              </a:rPr>
              <a:t>1</a:t>
            </a:r>
            <a:r>
              <a:rPr lang="ja-JP" altLang="en-US" sz="2400">
                <a:solidFill>
                  <a:srgbClr val="FF0000"/>
                </a:solidFill>
              </a:rPr>
              <a:t>重</a:t>
            </a:r>
            <a:r>
              <a:rPr lang="ja-JP" altLang="en-US" sz="2400"/>
              <a:t>に見えている。</a:t>
            </a:r>
            <a:endParaRPr lang="en-US" altLang="ja-JP" sz="2400" dirty="0"/>
          </a:p>
          <a:p>
            <a:pPr marL="0" indent="0">
              <a:lnSpc>
                <a:spcPct val="100000"/>
              </a:lnSpc>
              <a:buNone/>
            </a:pPr>
            <a:r>
              <a:rPr lang="ja-JP" altLang="en-US" sz="2400"/>
              <a:t>ブハダール時空では、</a:t>
            </a:r>
            <a:r>
              <a:rPr lang="ja-JP" altLang="en-US" sz="2400">
                <a:solidFill>
                  <a:srgbClr val="C00000"/>
                </a:solidFill>
              </a:rPr>
              <a:t>高次像が</a:t>
            </a:r>
            <a:r>
              <a:rPr lang="en-US" altLang="ja-JP" sz="2400" dirty="0">
                <a:solidFill>
                  <a:srgbClr val="C00000"/>
                </a:solidFill>
              </a:rPr>
              <a:t>2</a:t>
            </a:r>
            <a:r>
              <a:rPr lang="ja-JP" altLang="en-US" sz="2400">
                <a:solidFill>
                  <a:srgbClr val="C00000"/>
                </a:solidFill>
              </a:rPr>
              <a:t>重</a:t>
            </a:r>
            <a:r>
              <a:rPr lang="ja-JP" altLang="en-US" sz="2400"/>
              <a:t>に見えている。</a:t>
            </a:r>
            <a:endParaRPr lang="en-US" altLang="ja-JP" sz="2400" dirty="0"/>
          </a:p>
        </p:txBody>
      </p:sp>
      <p:pic>
        <p:nvPicPr>
          <p:cNvPr id="5" name="図 4">
            <a:extLst>
              <a:ext uri="{FF2B5EF4-FFF2-40B4-BE49-F238E27FC236}">
                <a16:creationId xmlns:a16="http://schemas.microsoft.com/office/drawing/2014/main" id="{6797BDD7-FC48-1007-5D3F-82AEC2B8B31A}"/>
              </a:ext>
            </a:extLst>
          </p:cNvPr>
          <p:cNvPicPr>
            <a:picLocks noChangeAspect="1"/>
          </p:cNvPicPr>
          <p:nvPr/>
        </p:nvPicPr>
        <p:blipFill>
          <a:blip r:embed="rId5"/>
          <a:stretch>
            <a:fillRect/>
          </a:stretch>
        </p:blipFill>
        <p:spPr>
          <a:xfrm>
            <a:off x="5172409" y="3722411"/>
            <a:ext cx="348378" cy="367209"/>
          </a:xfrm>
          <a:prstGeom prst="rect">
            <a:avLst/>
          </a:prstGeom>
        </p:spPr>
      </p:pic>
      <p:pic>
        <p:nvPicPr>
          <p:cNvPr id="9" name="図 8">
            <a:extLst>
              <a:ext uri="{FF2B5EF4-FFF2-40B4-BE49-F238E27FC236}">
                <a16:creationId xmlns:a16="http://schemas.microsoft.com/office/drawing/2014/main" id="{F46B233C-665F-429B-ECA9-B30B8AC4B117}"/>
              </a:ext>
            </a:extLst>
          </p:cNvPr>
          <p:cNvPicPr>
            <a:picLocks noChangeAspect="1"/>
          </p:cNvPicPr>
          <p:nvPr/>
        </p:nvPicPr>
        <p:blipFill>
          <a:blip r:embed="rId6"/>
          <a:stretch>
            <a:fillRect/>
          </a:stretch>
        </p:blipFill>
        <p:spPr>
          <a:xfrm>
            <a:off x="1866669" y="1366333"/>
            <a:ext cx="343334" cy="429168"/>
          </a:xfrm>
          <a:prstGeom prst="rect">
            <a:avLst/>
          </a:prstGeom>
        </p:spPr>
      </p:pic>
      <p:pic>
        <p:nvPicPr>
          <p:cNvPr id="8" name="図 7">
            <a:extLst>
              <a:ext uri="{FF2B5EF4-FFF2-40B4-BE49-F238E27FC236}">
                <a16:creationId xmlns:a16="http://schemas.microsoft.com/office/drawing/2014/main" id="{FD7F6E64-07BD-A835-50F5-2BDDF5343647}"/>
              </a:ext>
            </a:extLst>
          </p:cNvPr>
          <p:cNvPicPr>
            <a:picLocks noChangeAspect="1"/>
          </p:cNvPicPr>
          <p:nvPr/>
        </p:nvPicPr>
        <p:blipFill>
          <a:blip r:embed="rId7"/>
          <a:stretch>
            <a:fillRect/>
          </a:stretch>
        </p:blipFill>
        <p:spPr>
          <a:xfrm>
            <a:off x="6248555" y="1333419"/>
            <a:ext cx="4259789" cy="2839860"/>
          </a:xfrm>
          <a:prstGeom prst="rect">
            <a:avLst/>
          </a:prstGeom>
        </p:spPr>
      </p:pic>
      <p:pic>
        <p:nvPicPr>
          <p:cNvPr id="13" name="図 12">
            <a:extLst>
              <a:ext uri="{FF2B5EF4-FFF2-40B4-BE49-F238E27FC236}">
                <a16:creationId xmlns:a16="http://schemas.microsoft.com/office/drawing/2014/main" id="{695016DC-BE4C-8301-5EA7-60132368F170}"/>
              </a:ext>
            </a:extLst>
          </p:cNvPr>
          <p:cNvPicPr>
            <a:picLocks noChangeAspect="1"/>
          </p:cNvPicPr>
          <p:nvPr/>
        </p:nvPicPr>
        <p:blipFill>
          <a:blip r:embed="rId8"/>
          <a:stretch>
            <a:fillRect/>
          </a:stretch>
        </p:blipFill>
        <p:spPr>
          <a:xfrm>
            <a:off x="9174456" y="1460333"/>
            <a:ext cx="895317" cy="247278"/>
          </a:xfrm>
          <a:prstGeom prst="rect">
            <a:avLst/>
          </a:prstGeom>
        </p:spPr>
      </p:pic>
      <p:pic>
        <p:nvPicPr>
          <p:cNvPr id="11" name="図 10">
            <a:extLst>
              <a:ext uri="{FF2B5EF4-FFF2-40B4-BE49-F238E27FC236}">
                <a16:creationId xmlns:a16="http://schemas.microsoft.com/office/drawing/2014/main" id="{A52FC46D-6B48-2447-BFF8-59FE06A4D012}"/>
              </a:ext>
            </a:extLst>
          </p:cNvPr>
          <p:cNvPicPr>
            <a:picLocks noChangeAspect="1"/>
          </p:cNvPicPr>
          <p:nvPr/>
        </p:nvPicPr>
        <p:blipFill>
          <a:blip r:embed="rId9"/>
          <a:stretch>
            <a:fillRect/>
          </a:stretch>
        </p:blipFill>
        <p:spPr>
          <a:xfrm>
            <a:off x="7396631" y="1491107"/>
            <a:ext cx="854740" cy="179620"/>
          </a:xfrm>
          <a:prstGeom prst="rect">
            <a:avLst/>
          </a:prstGeom>
        </p:spPr>
      </p:pic>
      <p:cxnSp>
        <p:nvCxnSpPr>
          <p:cNvPr id="10" name="直線コネクタ 9">
            <a:extLst>
              <a:ext uri="{FF2B5EF4-FFF2-40B4-BE49-F238E27FC236}">
                <a16:creationId xmlns:a16="http://schemas.microsoft.com/office/drawing/2014/main" id="{7A066A83-24B9-54FD-BDDC-669FD98EDFB3}"/>
              </a:ext>
            </a:extLst>
          </p:cNvPr>
          <p:cNvCxnSpPr>
            <a:cxnSpLocks/>
          </p:cNvCxnSpPr>
          <p:nvPr/>
        </p:nvCxnSpPr>
        <p:spPr>
          <a:xfrm>
            <a:off x="823546" y="5769199"/>
            <a:ext cx="10544908"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コンテンツ プレースホルダー 2">
            <a:extLst>
              <a:ext uri="{FF2B5EF4-FFF2-40B4-BE49-F238E27FC236}">
                <a16:creationId xmlns:a16="http://schemas.microsoft.com/office/drawing/2014/main" id="{8AB9A306-0B72-5484-8888-DCE69FD1648B}"/>
              </a:ext>
            </a:extLst>
          </p:cNvPr>
          <p:cNvSpPr txBox="1">
            <a:spLocks/>
          </p:cNvSpPr>
          <p:nvPr/>
        </p:nvSpPr>
        <p:spPr>
          <a:xfrm>
            <a:off x="1162982" y="5956449"/>
            <a:ext cx="9836727" cy="58112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None/>
            </a:pPr>
            <a:r>
              <a:rPr lang="ja-JP" altLang="en-US" sz="2000"/>
              <a:t>それぞれの像は次数に限りがないが、</a:t>
            </a:r>
            <a:r>
              <a:rPr lang="en-US" altLang="ja-JP" sz="2000" dirty="0"/>
              <a:t>2</a:t>
            </a:r>
            <a:r>
              <a:rPr lang="ja-JP" altLang="en-US" sz="2000"/>
              <a:t>次までしか見せていない。</a:t>
            </a:r>
            <a:endParaRPr lang="en-US" altLang="ja-JP" sz="2000" dirty="0"/>
          </a:p>
          <a:p>
            <a:pPr marL="0" indent="0">
              <a:lnSpc>
                <a:spcPct val="100000"/>
              </a:lnSpc>
              <a:buFont typeface="Arial" panose="020B0604020202020204" pitchFamily="34" charset="0"/>
              <a:buNone/>
            </a:pPr>
            <a:endParaRPr lang="en-US" altLang="ja-JP" sz="2000" dirty="0">
              <a:solidFill>
                <a:srgbClr val="FF0000"/>
              </a:solidFill>
            </a:endParaRPr>
          </a:p>
        </p:txBody>
      </p:sp>
      <p:sp>
        <p:nvSpPr>
          <p:cNvPr id="18" name="スライド番号プレースホルダー 17">
            <a:extLst>
              <a:ext uri="{FF2B5EF4-FFF2-40B4-BE49-F238E27FC236}">
                <a16:creationId xmlns:a16="http://schemas.microsoft.com/office/drawing/2014/main" id="{80D6803C-536D-40EA-ECD5-AAB0028EDC2B}"/>
              </a:ext>
            </a:extLst>
          </p:cNvPr>
          <p:cNvSpPr>
            <a:spLocks noGrp="1"/>
          </p:cNvSpPr>
          <p:nvPr>
            <p:ph type="sldNum" sz="quarter" idx="12"/>
          </p:nvPr>
        </p:nvSpPr>
        <p:spPr/>
        <p:txBody>
          <a:bodyPr/>
          <a:lstStyle/>
          <a:p>
            <a:fld id="{48F63A3B-78C7-47BE-AE5E-E10140E04643}" type="slidenum">
              <a:rPr lang="en-US" smtClean="0"/>
              <a:pPr/>
              <a:t>11</a:t>
            </a:fld>
            <a:r>
              <a:rPr lang="en-US"/>
              <a:t>/17</a:t>
            </a:r>
            <a:endParaRPr lang="en-US" dirty="0"/>
          </a:p>
        </p:txBody>
      </p:sp>
    </p:spTree>
    <p:extLst>
      <p:ext uri="{BB962C8B-B14F-4D97-AF65-F5344CB8AC3E}">
        <p14:creationId xmlns:p14="http://schemas.microsoft.com/office/powerpoint/2010/main" val="4027242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en-US" altLang="ja-JP" dirty="0">
                <a:solidFill>
                  <a:schemeClr val="bg1"/>
                </a:solidFill>
                <a:latin typeface="Hiragino Kaku Gothic Std W8" panose="020B0800000000000000" pitchFamily="34" charset="-128"/>
                <a:ea typeface="Hiragino Kaku Gothic Std W8" panose="020B0800000000000000" pitchFamily="34" charset="-128"/>
              </a:rPr>
              <a:t>2</a:t>
            </a:r>
            <a:r>
              <a:rPr kumimoji="1" lang="ja-JP" altLang="en-US">
                <a:solidFill>
                  <a:schemeClr val="bg1"/>
                </a:solidFill>
                <a:latin typeface="Hiragino Kaku Gothic Std W8" panose="020B0800000000000000" pitchFamily="34" charset="-128"/>
                <a:ea typeface="Hiragino Kaku Gothic Std W8" panose="020B0800000000000000" pitchFamily="34" charset="-128"/>
              </a:rPr>
              <a:t>重像が現れる</a:t>
            </a:r>
            <a:r>
              <a:rPr lang="ja-JP" altLang="en-US">
                <a:solidFill>
                  <a:schemeClr val="bg1"/>
                </a:solidFill>
              </a:rPr>
              <a:t>原因</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261707" y="5089429"/>
            <a:ext cx="9752656" cy="1471590"/>
          </a:xfrm>
        </p:spPr>
        <p:txBody>
          <a:bodyPr>
            <a:normAutofit/>
          </a:bodyPr>
          <a:lstStyle/>
          <a:p>
            <a:pPr marL="0" indent="0">
              <a:lnSpc>
                <a:spcPct val="100000"/>
              </a:lnSpc>
              <a:buNone/>
            </a:pPr>
            <a:r>
              <a:rPr lang="en-US" altLang="ja-JP" sz="2400" dirty="0"/>
              <a:t>1</a:t>
            </a:r>
            <a:r>
              <a:rPr lang="ja-JP" altLang="en-US" sz="2400"/>
              <a:t>次、</a:t>
            </a:r>
            <a:r>
              <a:rPr lang="en-US" altLang="ja-JP" sz="2400" dirty="0"/>
              <a:t>2</a:t>
            </a:r>
            <a:r>
              <a:rPr lang="ja-JP" altLang="en-US" sz="2400"/>
              <a:t>次の像をつくる光を描くと上のようになった。</a:t>
            </a:r>
            <a:endParaRPr lang="en-US" altLang="ja-JP" sz="2400" dirty="0"/>
          </a:p>
          <a:p>
            <a:pPr marL="0" indent="0">
              <a:lnSpc>
                <a:spcPct val="100000"/>
              </a:lnSpc>
              <a:buNone/>
            </a:pPr>
            <a:r>
              <a:rPr lang="ja-JP" altLang="en-US" sz="2400">
                <a:solidFill>
                  <a:srgbClr val="FF0000"/>
                </a:solidFill>
              </a:rPr>
              <a:t>シュバルツシルト時空</a:t>
            </a:r>
            <a:r>
              <a:rPr lang="ja-JP" altLang="en-US" sz="2400"/>
              <a:t>では</a:t>
            </a:r>
            <a:r>
              <a:rPr lang="ja-JP" altLang="en-US" sz="2400">
                <a:solidFill>
                  <a:schemeClr val="tx2">
                    <a:lumMod val="50000"/>
                    <a:lumOff val="50000"/>
                  </a:schemeClr>
                </a:solidFill>
              </a:rPr>
              <a:t>中心付近を通る光はホライズンに落ち込み、</a:t>
            </a:r>
            <a:endParaRPr lang="en-US" altLang="ja-JP" sz="2400" dirty="0">
              <a:solidFill>
                <a:schemeClr val="tx2">
                  <a:lumMod val="50000"/>
                  <a:lumOff val="50000"/>
                </a:schemeClr>
              </a:solidFill>
            </a:endParaRPr>
          </a:p>
          <a:p>
            <a:pPr marL="0" indent="0">
              <a:lnSpc>
                <a:spcPct val="100000"/>
              </a:lnSpc>
              <a:buNone/>
            </a:pPr>
            <a:r>
              <a:rPr lang="ja-JP" altLang="en-US" sz="2400">
                <a:solidFill>
                  <a:srgbClr val="FF0000"/>
                </a:solidFill>
              </a:rPr>
              <a:t>ブハダール時空</a:t>
            </a:r>
            <a:r>
              <a:rPr lang="ja-JP" altLang="en-US" sz="2400"/>
              <a:t>では</a:t>
            </a:r>
            <a:r>
              <a:rPr lang="ja-JP" altLang="en-US" sz="2400">
                <a:solidFill>
                  <a:schemeClr val="tx2">
                    <a:lumMod val="50000"/>
                    <a:lumOff val="50000"/>
                  </a:schemeClr>
                </a:solidFill>
              </a:rPr>
              <a:t>中心付近を通る光も散乱されて観測者に届く。</a:t>
            </a:r>
            <a:endParaRPr lang="en-US" altLang="ja-JP" sz="2400" dirty="0">
              <a:solidFill>
                <a:schemeClr val="tx2">
                  <a:lumMod val="50000"/>
                  <a:lumOff val="50000"/>
                </a:schemeClr>
              </a:solidFill>
            </a:endParaRPr>
          </a:p>
        </p:txBody>
      </p:sp>
      <p:sp>
        <p:nvSpPr>
          <p:cNvPr id="10" name="スライド番号プレースホルダー 9">
            <a:extLst>
              <a:ext uri="{FF2B5EF4-FFF2-40B4-BE49-F238E27FC236}">
                <a16:creationId xmlns:a16="http://schemas.microsoft.com/office/drawing/2014/main" id="{D98D42F3-E874-D914-BD22-0AC9F655595A}"/>
              </a:ext>
            </a:extLst>
          </p:cNvPr>
          <p:cNvSpPr>
            <a:spLocks noGrp="1"/>
          </p:cNvSpPr>
          <p:nvPr>
            <p:ph type="sldNum" sz="quarter" idx="12"/>
          </p:nvPr>
        </p:nvSpPr>
        <p:spPr/>
        <p:txBody>
          <a:bodyPr/>
          <a:lstStyle/>
          <a:p>
            <a:fld id="{48F63A3B-78C7-47BE-AE5E-E10140E04643}" type="slidenum">
              <a:rPr lang="en-US" smtClean="0"/>
              <a:pPr/>
              <a:t>12</a:t>
            </a:fld>
            <a:r>
              <a:rPr lang="en-US"/>
              <a:t>/17</a:t>
            </a:r>
            <a:endParaRPr lang="en-US" dirty="0"/>
          </a:p>
        </p:txBody>
      </p:sp>
      <p:pic>
        <p:nvPicPr>
          <p:cNvPr id="11" name="図 10">
            <a:extLst>
              <a:ext uri="{FF2B5EF4-FFF2-40B4-BE49-F238E27FC236}">
                <a16:creationId xmlns:a16="http://schemas.microsoft.com/office/drawing/2014/main" id="{8E92BCB5-949E-70C0-1E36-0B13A9A43AC2}"/>
              </a:ext>
            </a:extLst>
          </p:cNvPr>
          <p:cNvPicPr>
            <a:picLocks noChangeAspect="1"/>
          </p:cNvPicPr>
          <p:nvPr/>
        </p:nvPicPr>
        <p:blipFill>
          <a:blip r:embed="rId3"/>
          <a:stretch>
            <a:fillRect/>
          </a:stretch>
        </p:blipFill>
        <p:spPr>
          <a:xfrm>
            <a:off x="1963878" y="1424448"/>
            <a:ext cx="4942773" cy="3295182"/>
          </a:xfrm>
          <a:prstGeom prst="rect">
            <a:avLst/>
          </a:prstGeom>
        </p:spPr>
      </p:pic>
      <p:pic>
        <p:nvPicPr>
          <p:cNvPr id="20" name="図 19">
            <a:extLst>
              <a:ext uri="{FF2B5EF4-FFF2-40B4-BE49-F238E27FC236}">
                <a16:creationId xmlns:a16="http://schemas.microsoft.com/office/drawing/2014/main" id="{11638AB3-7268-AD57-0D20-C28C833B7609}"/>
              </a:ext>
            </a:extLst>
          </p:cNvPr>
          <p:cNvPicPr>
            <a:picLocks noChangeAspect="1"/>
          </p:cNvPicPr>
          <p:nvPr/>
        </p:nvPicPr>
        <p:blipFill>
          <a:blip r:embed="rId4"/>
          <a:stretch>
            <a:fillRect/>
          </a:stretch>
        </p:blipFill>
        <p:spPr>
          <a:xfrm>
            <a:off x="6906651" y="1398826"/>
            <a:ext cx="4942773" cy="3295182"/>
          </a:xfrm>
          <a:prstGeom prst="rect">
            <a:avLst/>
          </a:prstGeom>
        </p:spPr>
      </p:pic>
      <p:pic>
        <p:nvPicPr>
          <p:cNvPr id="23" name="図 22">
            <a:extLst>
              <a:ext uri="{FF2B5EF4-FFF2-40B4-BE49-F238E27FC236}">
                <a16:creationId xmlns:a16="http://schemas.microsoft.com/office/drawing/2014/main" id="{3DFEA91E-B342-F9A9-DB98-6A282800DA18}"/>
              </a:ext>
            </a:extLst>
          </p:cNvPr>
          <p:cNvPicPr>
            <a:picLocks noChangeAspect="1"/>
          </p:cNvPicPr>
          <p:nvPr/>
        </p:nvPicPr>
        <p:blipFill>
          <a:blip r:embed="rId5"/>
          <a:stretch>
            <a:fillRect/>
          </a:stretch>
        </p:blipFill>
        <p:spPr>
          <a:xfrm>
            <a:off x="1817364" y="1688553"/>
            <a:ext cx="464163" cy="280098"/>
          </a:xfrm>
          <a:prstGeom prst="rect">
            <a:avLst/>
          </a:prstGeom>
        </p:spPr>
      </p:pic>
      <p:pic>
        <p:nvPicPr>
          <p:cNvPr id="25" name="図 24">
            <a:extLst>
              <a:ext uri="{FF2B5EF4-FFF2-40B4-BE49-F238E27FC236}">
                <a16:creationId xmlns:a16="http://schemas.microsoft.com/office/drawing/2014/main" id="{B22B27C7-8D1C-91A8-3FC8-20B56818144D}"/>
              </a:ext>
            </a:extLst>
          </p:cNvPr>
          <p:cNvPicPr>
            <a:picLocks noChangeAspect="1"/>
          </p:cNvPicPr>
          <p:nvPr/>
        </p:nvPicPr>
        <p:blipFill>
          <a:blip r:embed="rId6"/>
          <a:stretch>
            <a:fillRect/>
          </a:stretch>
        </p:blipFill>
        <p:spPr>
          <a:xfrm>
            <a:off x="6953143" y="4332391"/>
            <a:ext cx="254000" cy="266700"/>
          </a:xfrm>
          <a:prstGeom prst="rect">
            <a:avLst/>
          </a:prstGeom>
        </p:spPr>
      </p:pic>
      <p:pic>
        <p:nvPicPr>
          <p:cNvPr id="26" name="図 25">
            <a:extLst>
              <a:ext uri="{FF2B5EF4-FFF2-40B4-BE49-F238E27FC236}">
                <a16:creationId xmlns:a16="http://schemas.microsoft.com/office/drawing/2014/main" id="{FD008031-6448-197D-4422-9834B9CC1154}"/>
              </a:ext>
            </a:extLst>
          </p:cNvPr>
          <p:cNvPicPr>
            <a:picLocks noChangeAspect="1"/>
          </p:cNvPicPr>
          <p:nvPr/>
        </p:nvPicPr>
        <p:blipFill>
          <a:blip r:embed="rId7"/>
          <a:stretch>
            <a:fillRect/>
          </a:stretch>
        </p:blipFill>
        <p:spPr>
          <a:xfrm>
            <a:off x="2644052" y="1596409"/>
            <a:ext cx="1216295" cy="184288"/>
          </a:xfrm>
          <a:prstGeom prst="rect">
            <a:avLst/>
          </a:prstGeom>
        </p:spPr>
      </p:pic>
      <p:pic>
        <p:nvPicPr>
          <p:cNvPr id="27" name="図 26">
            <a:extLst>
              <a:ext uri="{FF2B5EF4-FFF2-40B4-BE49-F238E27FC236}">
                <a16:creationId xmlns:a16="http://schemas.microsoft.com/office/drawing/2014/main" id="{64A5C1E8-FC9C-D68B-AE79-46DA0B21734E}"/>
              </a:ext>
            </a:extLst>
          </p:cNvPr>
          <p:cNvPicPr>
            <a:picLocks noChangeAspect="1"/>
          </p:cNvPicPr>
          <p:nvPr/>
        </p:nvPicPr>
        <p:blipFill>
          <a:blip r:embed="rId8"/>
          <a:stretch>
            <a:fillRect/>
          </a:stretch>
        </p:blipFill>
        <p:spPr>
          <a:xfrm>
            <a:off x="7755860" y="1598743"/>
            <a:ext cx="854740" cy="179620"/>
          </a:xfrm>
          <a:prstGeom prst="rect">
            <a:avLst/>
          </a:prstGeom>
        </p:spPr>
      </p:pic>
      <p:sp>
        <p:nvSpPr>
          <p:cNvPr id="28" name="テキスト ボックス 27">
            <a:extLst>
              <a:ext uri="{FF2B5EF4-FFF2-40B4-BE49-F238E27FC236}">
                <a16:creationId xmlns:a16="http://schemas.microsoft.com/office/drawing/2014/main" id="{1D5DBA99-C3BD-6E0A-7F53-C7D17A62325C}"/>
              </a:ext>
            </a:extLst>
          </p:cNvPr>
          <p:cNvSpPr txBox="1"/>
          <p:nvPr/>
        </p:nvSpPr>
        <p:spPr>
          <a:xfrm>
            <a:off x="5989677" y="2732663"/>
            <a:ext cx="779870" cy="461665"/>
          </a:xfrm>
          <a:prstGeom prst="rect">
            <a:avLst/>
          </a:prstGeom>
          <a:noFill/>
        </p:spPr>
        <p:txBody>
          <a:bodyPr wrap="square">
            <a:spAutoFit/>
          </a:bodyPr>
          <a:lstStyle/>
          <a:p>
            <a:r>
              <a:rPr lang="en-US" altLang="ja-JP" sz="2400" dirty="0">
                <a:latin typeface="Hiragino Kaku Gothic Std W8" panose="020B0800000000000000" pitchFamily="34" charset="-128"/>
                <a:ea typeface="Hiragino Kaku Gothic Std W8" panose="020B0800000000000000" pitchFamily="34" charset="-128"/>
              </a:rPr>
              <a:t>1</a:t>
            </a:r>
            <a:r>
              <a:rPr lang="ja-JP" altLang="en-US" sz="2400">
                <a:latin typeface="Hiragino Kaku Gothic Std W8" panose="020B0800000000000000" pitchFamily="34" charset="-128"/>
                <a:ea typeface="Hiragino Kaku Gothic Std W8" panose="020B0800000000000000" pitchFamily="34" charset="-128"/>
              </a:rPr>
              <a:t>次</a:t>
            </a:r>
          </a:p>
        </p:txBody>
      </p:sp>
      <p:sp>
        <p:nvSpPr>
          <p:cNvPr id="29" name="テキスト ボックス 28">
            <a:extLst>
              <a:ext uri="{FF2B5EF4-FFF2-40B4-BE49-F238E27FC236}">
                <a16:creationId xmlns:a16="http://schemas.microsoft.com/office/drawing/2014/main" id="{545C5FDD-3839-A4C6-C4A9-F0A1F348C343}"/>
              </a:ext>
            </a:extLst>
          </p:cNvPr>
          <p:cNvSpPr txBox="1"/>
          <p:nvPr/>
        </p:nvSpPr>
        <p:spPr>
          <a:xfrm>
            <a:off x="5989677" y="2238459"/>
            <a:ext cx="779870" cy="461665"/>
          </a:xfrm>
          <a:prstGeom prst="rect">
            <a:avLst/>
          </a:prstGeom>
          <a:noFill/>
        </p:spPr>
        <p:txBody>
          <a:bodyPr wrap="square">
            <a:spAutoFit/>
          </a:bodyPr>
          <a:lstStyle/>
          <a:p>
            <a:r>
              <a:rPr lang="en-US" altLang="ja-JP" sz="2400" dirty="0">
                <a:latin typeface="Hiragino Kaku Gothic Std W8" panose="020B0800000000000000" pitchFamily="34" charset="-128"/>
                <a:ea typeface="Hiragino Kaku Gothic Std W8" panose="020B0800000000000000" pitchFamily="34" charset="-128"/>
              </a:rPr>
              <a:t>2</a:t>
            </a:r>
            <a:r>
              <a:rPr lang="ja-JP" altLang="en-US" sz="2400">
                <a:latin typeface="Hiragino Kaku Gothic Std W8" panose="020B0800000000000000" pitchFamily="34" charset="-128"/>
                <a:ea typeface="Hiragino Kaku Gothic Std W8" panose="020B0800000000000000" pitchFamily="34" charset="-128"/>
              </a:rPr>
              <a:t>次</a:t>
            </a:r>
          </a:p>
        </p:txBody>
      </p:sp>
      <p:sp>
        <p:nvSpPr>
          <p:cNvPr id="30" name="テキスト ボックス 29">
            <a:extLst>
              <a:ext uri="{FF2B5EF4-FFF2-40B4-BE49-F238E27FC236}">
                <a16:creationId xmlns:a16="http://schemas.microsoft.com/office/drawing/2014/main" id="{E78493A3-419B-6785-F5B7-8DEE6727746E}"/>
              </a:ext>
            </a:extLst>
          </p:cNvPr>
          <p:cNvSpPr txBox="1"/>
          <p:nvPr/>
        </p:nvSpPr>
        <p:spPr>
          <a:xfrm>
            <a:off x="11069556" y="3427494"/>
            <a:ext cx="779870" cy="461665"/>
          </a:xfrm>
          <a:prstGeom prst="rect">
            <a:avLst/>
          </a:prstGeom>
          <a:noFill/>
        </p:spPr>
        <p:txBody>
          <a:bodyPr wrap="square">
            <a:spAutoFit/>
          </a:bodyPr>
          <a:lstStyle/>
          <a:p>
            <a:r>
              <a:rPr lang="en-US" altLang="ja-JP" sz="2400" dirty="0">
                <a:latin typeface="Hiragino Kaku Gothic Std W8" panose="020B0800000000000000" pitchFamily="34" charset="-128"/>
                <a:ea typeface="Hiragino Kaku Gothic Std W8" panose="020B0800000000000000" pitchFamily="34" charset="-128"/>
              </a:rPr>
              <a:t>1</a:t>
            </a:r>
            <a:r>
              <a:rPr lang="ja-JP" altLang="en-US" sz="2400">
                <a:latin typeface="Hiragino Kaku Gothic Std W8" panose="020B0800000000000000" pitchFamily="34" charset="-128"/>
                <a:ea typeface="Hiragino Kaku Gothic Std W8" panose="020B0800000000000000" pitchFamily="34" charset="-128"/>
              </a:rPr>
              <a:t>次</a:t>
            </a:r>
          </a:p>
        </p:txBody>
      </p:sp>
      <p:sp>
        <p:nvSpPr>
          <p:cNvPr id="31" name="テキスト ボックス 30">
            <a:extLst>
              <a:ext uri="{FF2B5EF4-FFF2-40B4-BE49-F238E27FC236}">
                <a16:creationId xmlns:a16="http://schemas.microsoft.com/office/drawing/2014/main" id="{B98B2D9A-8678-2BD7-7BDF-E9DEAED37E6F}"/>
              </a:ext>
            </a:extLst>
          </p:cNvPr>
          <p:cNvSpPr txBox="1"/>
          <p:nvPr/>
        </p:nvSpPr>
        <p:spPr>
          <a:xfrm>
            <a:off x="11069556" y="2932140"/>
            <a:ext cx="779870" cy="461665"/>
          </a:xfrm>
          <a:prstGeom prst="rect">
            <a:avLst/>
          </a:prstGeom>
          <a:noFill/>
        </p:spPr>
        <p:txBody>
          <a:bodyPr wrap="square">
            <a:spAutoFit/>
          </a:bodyPr>
          <a:lstStyle/>
          <a:p>
            <a:r>
              <a:rPr lang="en-US" altLang="ja-JP" sz="2400" dirty="0">
                <a:latin typeface="Hiragino Kaku Gothic Std W8" panose="020B0800000000000000" pitchFamily="34" charset="-128"/>
                <a:ea typeface="Hiragino Kaku Gothic Std W8" panose="020B0800000000000000" pitchFamily="34" charset="-128"/>
              </a:rPr>
              <a:t>2</a:t>
            </a:r>
            <a:r>
              <a:rPr lang="ja-JP" altLang="en-US" sz="2400">
                <a:latin typeface="Hiragino Kaku Gothic Std W8" panose="020B0800000000000000" pitchFamily="34" charset="-128"/>
                <a:ea typeface="Hiragino Kaku Gothic Std W8" panose="020B0800000000000000" pitchFamily="34" charset="-128"/>
              </a:rPr>
              <a:t>次</a:t>
            </a:r>
          </a:p>
        </p:txBody>
      </p:sp>
      <p:sp>
        <p:nvSpPr>
          <p:cNvPr id="32" name="テキスト ボックス 31">
            <a:extLst>
              <a:ext uri="{FF2B5EF4-FFF2-40B4-BE49-F238E27FC236}">
                <a16:creationId xmlns:a16="http://schemas.microsoft.com/office/drawing/2014/main" id="{37F0CFC8-63FB-42B8-01CB-EA8B2696F4A2}"/>
              </a:ext>
            </a:extLst>
          </p:cNvPr>
          <p:cNvSpPr txBox="1"/>
          <p:nvPr/>
        </p:nvSpPr>
        <p:spPr>
          <a:xfrm>
            <a:off x="11069556" y="2012100"/>
            <a:ext cx="779870" cy="461665"/>
          </a:xfrm>
          <a:prstGeom prst="rect">
            <a:avLst/>
          </a:prstGeom>
          <a:noFill/>
        </p:spPr>
        <p:txBody>
          <a:bodyPr wrap="square">
            <a:spAutoFit/>
          </a:bodyPr>
          <a:lstStyle/>
          <a:p>
            <a:r>
              <a:rPr lang="en-US" altLang="ja-JP" sz="2400" dirty="0">
                <a:latin typeface="Hiragino Kaku Gothic Std W8" panose="020B0800000000000000" pitchFamily="34" charset="-128"/>
                <a:ea typeface="Hiragino Kaku Gothic Std W8" panose="020B0800000000000000" pitchFamily="34" charset="-128"/>
              </a:rPr>
              <a:t>1</a:t>
            </a:r>
            <a:r>
              <a:rPr lang="ja-JP" altLang="en-US" sz="2400">
                <a:latin typeface="Hiragino Kaku Gothic Std W8" panose="020B0800000000000000" pitchFamily="34" charset="-128"/>
                <a:ea typeface="Hiragino Kaku Gothic Std W8" panose="020B0800000000000000" pitchFamily="34" charset="-128"/>
              </a:rPr>
              <a:t>次</a:t>
            </a:r>
          </a:p>
        </p:txBody>
      </p:sp>
      <p:sp>
        <p:nvSpPr>
          <p:cNvPr id="33" name="テキスト ボックス 32">
            <a:extLst>
              <a:ext uri="{FF2B5EF4-FFF2-40B4-BE49-F238E27FC236}">
                <a16:creationId xmlns:a16="http://schemas.microsoft.com/office/drawing/2014/main" id="{321F2149-0D14-9DBF-91DA-D6DF99B4540B}"/>
              </a:ext>
            </a:extLst>
          </p:cNvPr>
          <p:cNvSpPr txBox="1"/>
          <p:nvPr/>
        </p:nvSpPr>
        <p:spPr>
          <a:xfrm>
            <a:off x="11069556" y="2463952"/>
            <a:ext cx="779870" cy="461665"/>
          </a:xfrm>
          <a:prstGeom prst="rect">
            <a:avLst/>
          </a:prstGeom>
          <a:noFill/>
        </p:spPr>
        <p:txBody>
          <a:bodyPr wrap="square">
            <a:spAutoFit/>
          </a:bodyPr>
          <a:lstStyle/>
          <a:p>
            <a:r>
              <a:rPr lang="en-US" altLang="ja-JP" sz="2400" dirty="0">
                <a:latin typeface="Hiragino Kaku Gothic Std W8" panose="020B0800000000000000" pitchFamily="34" charset="-128"/>
                <a:ea typeface="Hiragino Kaku Gothic Std W8" panose="020B0800000000000000" pitchFamily="34" charset="-128"/>
              </a:rPr>
              <a:t>2</a:t>
            </a:r>
            <a:r>
              <a:rPr lang="ja-JP" altLang="en-US" sz="2400">
                <a:latin typeface="Hiragino Kaku Gothic Std W8" panose="020B0800000000000000" pitchFamily="34" charset="-128"/>
                <a:ea typeface="Hiragino Kaku Gothic Std W8" panose="020B0800000000000000" pitchFamily="34" charset="-128"/>
              </a:rPr>
              <a:t>次</a:t>
            </a:r>
          </a:p>
        </p:txBody>
      </p:sp>
      <p:cxnSp>
        <p:nvCxnSpPr>
          <p:cNvPr id="34" name="直線矢印コネクタ 33">
            <a:extLst>
              <a:ext uri="{FF2B5EF4-FFF2-40B4-BE49-F238E27FC236}">
                <a16:creationId xmlns:a16="http://schemas.microsoft.com/office/drawing/2014/main" id="{2E162226-E861-1FEA-35A9-5DB3F249FACD}"/>
              </a:ext>
            </a:extLst>
          </p:cNvPr>
          <p:cNvCxnSpPr>
            <a:cxnSpLocks/>
          </p:cNvCxnSpPr>
          <p:nvPr/>
        </p:nvCxnSpPr>
        <p:spPr>
          <a:xfrm>
            <a:off x="999248" y="2413255"/>
            <a:ext cx="0" cy="134767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5" name="テキスト ボックス 34">
            <a:extLst>
              <a:ext uri="{FF2B5EF4-FFF2-40B4-BE49-F238E27FC236}">
                <a16:creationId xmlns:a16="http://schemas.microsoft.com/office/drawing/2014/main" id="{BE2D8644-D904-F49F-A451-7C4BDE7E6A75}"/>
              </a:ext>
            </a:extLst>
          </p:cNvPr>
          <p:cNvSpPr txBox="1"/>
          <p:nvPr/>
        </p:nvSpPr>
        <p:spPr>
          <a:xfrm>
            <a:off x="325031" y="1490930"/>
            <a:ext cx="1812372" cy="830997"/>
          </a:xfrm>
          <a:prstGeom prst="rect">
            <a:avLst/>
          </a:prstGeom>
          <a:noFill/>
        </p:spPr>
        <p:txBody>
          <a:bodyPr wrap="square">
            <a:spAutoFit/>
          </a:bodyPr>
          <a:lstStyle/>
          <a:p>
            <a:r>
              <a:rPr lang="ja-JP" altLang="en-US" sz="2400">
                <a:latin typeface="Hiragino Kaku Gothic Std W8" panose="020B0800000000000000" pitchFamily="34" charset="-128"/>
                <a:ea typeface="Hiragino Kaku Gothic Std W8" panose="020B0800000000000000" pitchFamily="34" charset="-128"/>
              </a:rPr>
              <a:t>中心付近</a:t>
            </a:r>
            <a:endParaRPr lang="en-US" altLang="ja-JP" sz="2400" dirty="0">
              <a:latin typeface="Hiragino Kaku Gothic Std W8" panose="020B0800000000000000" pitchFamily="34" charset="-128"/>
              <a:ea typeface="Hiragino Kaku Gothic Std W8" panose="020B0800000000000000" pitchFamily="34" charset="-128"/>
            </a:endParaRPr>
          </a:p>
          <a:p>
            <a:r>
              <a:rPr lang="ja-JP" altLang="en-US" sz="2400">
                <a:latin typeface="Hiragino Kaku Gothic Std W8" panose="020B0800000000000000" pitchFamily="34" charset="-128"/>
                <a:ea typeface="Hiragino Kaku Gothic Std W8" panose="020B0800000000000000" pitchFamily="34" charset="-128"/>
              </a:rPr>
              <a:t>を通る光</a:t>
            </a:r>
          </a:p>
        </p:txBody>
      </p:sp>
      <p:sp>
        <p:nvSpPr>
          <p:cNvPr id="36" name="テキスト ボックス 35">
            <a:extLst>
              <a:ext uri="{FF2B5EF4-FFF2-40B4-BE49-F238E27FC236}">
                <a16:creationId xmlns:a16="http://schemas.microsoft.com/office/drawing/2014/main" id="{7B08E68C-F918-3E69-A479-E8AFA487F7EC}"/>
              </a:ext>
            </a:extLst>
          </p:cNvPr>
          <p:cNvSpPr txBox="1"/>
          <p:nvPr/>
        </p:nvSpPr>
        <p:spPr>
          <a:xfrm>
            <a:off x="207590" y="3842937"/>
            <a:ext cx="2108234" cy="830997"/>
          </a:xfrm>
          <a:prstGeom prst="rect">
            <a:avLst/>
          </a:prstGeom>
          <a:noFill/>
        </p:spPr>
        <p:txBody>
          <a:bodyPr wrap="square">
            <a:spAutoFit/>
          </a:bodyPr>
          <a:lstStyle/>
          <a:p>
            <a:r>
              <a:rPr lang="ja-JP" altLang="en-US" sz="2400">
                <a:latin typeface="Hiragino Kaku Gothic Std W8" panose="020B0800000000000000" pitchFamily="34" charset="-128"/>
                <a:ea typeface="Hiragino Kaku Gothic Std W8" panose="020B0800000000000000" pitchFamily="34" charset="-128"/>
              </a:rPr>
              <a:t>中心から</a:t>
            </a:r>
            <a:endParaRPr lang="en-US" altLang="ja-JP" sz="2400" dirty="0">
              <a:latin typeface="Hiragino Kaku Gothic Std W8" panose="020B0800000000000000" pitchFamily="34" charset="-128"/>
              <a:ea typeface="Hiragino Kaku Gothic Std W8" panose="020B0800000000000000" pitchFamily="34" charset="-128"/>
            </a:endParaRPr>
          </a:p>
          <a:p>
            <a:r>
              <a:rPr lang="ja-JP" altLang="en-US" sz="2400">
                <a:latin typeface="Hiragino Kaku Gothic Std W8" panose="020B0800000000000000" pitchFamily="34" charset="-128"/>
                <a:ea typeface="Hiragino Kaku Gothic Std W8" panose="020B0800000000000000" pitchFamily="34" charset="-128"/>
              </a:rPr>
              <a:t>遠くを通る光</a:t>
            </a:r>
          </a:p>
        </p:txBody>
      </p:sp>
    </p:spTree>
    <p:extLst>
      <p:ext uri="{BB962C8B-B14F-4D97-AF65-F5344CB8AC3E}">
        <p14:creationId xmlns:p14="http://schemas.microsoft.com/office/powerpoint/2010/main" val="4083118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a:extLst>
              <a:ext uri="{FF2B5EF4-FFF2-40B4-BE49-F238E27FC236}">
                <a16:creationId xmlns:a16="http://schemas.microsoft.com/office/drawing/2014/main" id="{26FED452-EC57-2D0E-C9BA-EE201AE21AD3}"/>
              </a:ext>
            </a:extLst>
          </p:cNvPr>
          <p:cNvPicPr>
            <a:picLocks noChangeAspect="1"/>
          </p:cNvPicPr>
          <p:nvPr/>
        </p:nvPicPr>
        <p:blipFill>
          <a:blip r:embed="rId3"/>
          <a:stretch>
            <a:fillRect/>
          </a:stretch>
        </p:blipFill>
        <p:spPr>
          <a:xfrm>
            <a:off x="86061" y="1639109"/>
            <a:ext cx="6405665" cy="4270443"/>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en-US" altLang="ja-JP" dirty="0">
                <a:solidFill>
                  <a:schemeClr val="bg1"/>
                </a:solidFill>
                <a:latin typeface="Hiragino Kaku Gothic Std W8" panose="020B0800000000000000" pitchFamily="34" charset="-128"/>
                <a:ea typeface="Hiragino Kaku Gothic Std W8" panose="020B0800000000000000" pitchFamily="34" charset="-128"/>
              </a:rPr>
              <a:t>2</a:t>
            </a:r>
            <a:r>
              <a:rPr kumimoji="1" lang="ja-JP" altLang="en-US">
                <a:solidFill>
                  <a:schemeClr val="bg1"/>
                </a:solidFill>
                <a:latin typeface="Hiragino Kaku Gothic Std W8" panose="020B0800000000000000" pitchFamily="34" charset="-128"/>
                <a:ea typeface="Hiragino Kaku Gothic Std W8" panose="020B0800000000000000" pitchFamily="34" charset="-128"/>
              </a:rPr>
              <a:t>重に見える光はどのような軌跡になっているか</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5829300" y="1639109"/>
            <a:ext cx="5732436" cy="4717243"/>
          </a:xfrm>
        </p:spPr>
        <p:txBody>
          <a:bodyPr>
            <a:normAutofit/>
          </a:bodyPr>
          <a:lstStyle/>
          <a:p>
            <a:pPr marL="0" indent="0">
              <a:lnSpc>
                <a:spcPct val="100000"/>
              </a:lnSpc>
              <a:buNone/>
            </a:pPr>
            <a:r>
              <a:rPr lang="ja-JP" altLang="en-US" sz="2400"/>
              <a:t>ブハダール時空において、ある点　から　放たれた光が描く軌道は左図のようになった。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この図は</a:t>
            </a:r>
            <a:r>
              <a:rPr lang="en-US" altLang="ja-JP" sz="2400" dirty="0"/>
              <a:t>1</a:t>
            </a:r>
            <a:r>
              <a:rPr lang="ja-JP" altLang="en-US" sz="2400"/>
              <a:t>次の像を作る光の軌跡を示しており、</a:t>
            </a:r>
            <a:r>
              <a:rPr lang="ja-JP" altLang="en-US" sz="2400">
                <a:solidFill>
                  <a:srgbClr val="FF0000"/>
                </a:solidFill>
              </a:rPr>
              <a:t>軌道が</a:t>
            </a:r>
            <a:r>
              <a:rPr lang="en-US" altLang="ja-JP" sz="2400" dirty="0">
                <a:solidFill>
                  <a:srgbClr val="FF0000"/>
                </a:solidFill>
              </a:rPr>
              <a:t>2</a:t>
            </a:r>
            <a:r>
              <a:rPr lang="ja-JP" altLang="en-US" sz="2400">
                <a:solidFill>
                  <a:srgbClr val="FF0000"/>
                </a:solidFill>
              </a:rPr>
              <a:t>つある</a:t>
            </a:r>
            <a:r>
              <a:rPr lang="ja-JP" altLang="en-US" sz="2400"/>
              <a:t>ことが確認できる。</a:t>
            </a:r>
            <a:endParaRPr lang="en-US" altLang="ja-JP" sz="2400" dirty="0"/>
          </a:p>
          <a:p>
            <a:pPr marL="0" indent="0">
              <a:lnSpc>
                <a:spcPct val="100000"/>
              </a:lnSpc>
              <a:buNone/>
            </a:pPr>
            <a:endParaRPr lang="en-US" altLang="ja-JP" sz="2400" dirty="0"/>
          </a:p>
          <a:p>
            <a:pPr marL="0" indent="0">
              <a:lnSpc>
                <a:spcPct val="100000"/>
              </a:lnSpc>
              <a:buNone/>
            </a:pPr>
            <a:r>
              <a:rPr lang="ja-JP" altLang="en-US" sz="2400"/>
              <a:t>シュバルツシルト時空では、</a:t>
            </a:r>
            <a:r>
              <a:rPr lang="ja-JP" altLang="en-US" sz="2400">
                <a:solidFill>
                  <a:srgbClr val="FF0000"/>
                </a:solidFill>
              </a:rPr>
              <a:t>中心付近を通る赤の軌道が実現しない</a:t>
            </a:r>
            <a:r>
              <a:rPr lang="ja-JP" altLang="en-US" sz="2400"/>
              <a:t>。</a:t>
            </a:r>
            <a:endParaRPr lang="en-US" altLang="ja-JP" sz="2400" dirty="0"/>
          </a:p>
          <a:p>
            <a:pPr marL="0" indent="0">
              <a:lnSpc>
                <a:spcPct val="100000"/>
              </a:lnSpc>
              <a:buNone/>
            </a:pPr>
            <a:endParaRPr lang="en-US" altLang="ja-JP" sz="2400" dirty="0"/>
          </a:p>
        </p:txBody>
      </p:sp>
      <p:pic>
        <p:nvPicPr>
          <p:cNvPr id="29" name="図 28">
            <a:extLst>
              <a:ext uri="{FF2B5EF4-FFF2-40B4-BE49-F238E27FC236}">
                <a16:creationId xmlns:a16="http://schemas.microsoft.com/office/drawing/2014/main" id="{CD0D3658-EF52-B310-FDD7-A4AA3B0E1ADB}"/>
              </a:ext>
            </a:extLst>
          </p:cNvPr>
          <p:cNvPicPr>
            <a:picLocks noChangeAspect="1"/>
          </p:cNvPicPr>
          <p:nvPr/>
        </p:nvPicPr>
        <p:blipFill>
          <a:blip r:embed="rId4"/>
          <a:stretch>
            <a:fillRect/>
          </a:stretch>
        </p:blipFill>
        <p:spPr>
          <a:xfrm>
            <a:off x="5033596" y="5811059"/>
            <a:ext cx="279400" cy="342900"/>
          </a:xfrm>
          <a:prstGeom prst="rect">
            <a:avLst/>
          </a:prstGeom>
        </p:spPr>
      </p:pic>
      <p:pic>
        <p:nvPicPr>
          <p:cNvPr id="30" name="図 29">
            <a:extLst>
              <a:ext uri="{FF2B5EF4-FFF2-40B4-BE49-F238E27FC236}">
                <a16:creationId xmlns:a16="http://schemas.microsoft.com/office/drawing/2014/main" id="{E8CF4675-8A91-5BC4-0C16-3721C9038C35}"/>
              </a:ext>
            </a:extLst>
          </p:cNvPr>
          <p:cNvPicPr>
            <a:picLocks noChangeAspect="1"/>
          </p:cNvPicPr>
          <p:nvPr/>
        </p:nvPicPr>
        <p:blipFill>
          <a:blip r:embed="rId5"/>
          <a:stretch>
            <a:fillRect/>
          </a:stretch>
        </p:blipFill>
        <p:spPr>
          <a:xfrm>
            <a:off x="882803" y="1639109"/>
            <a:ext cx="254000" cy="266700"/>
          </a:xfrm>
          <a:prstGeom prst="rect">
            <a:avLst/>
          </a:prstGeom>
        </p:spPr>
      </p:pic>
      <p:pic>
        <p:nvPicPr>
          <p:cNvPr id="33" name="図 32">
            <a:extLst>
              <a:ext uri="{FF2B5EF4-FFF2-40B4-BE49-F238E27FC236}">
                <a16:creationId xmlns:a16="http://schemas.microsoft.com/office/drawing/2014/main" id="{72AC8DED-4B34-5821-25EE-B6C32964EB81}"/>
              </a:ext>
            </a:extLst>
          </p:cNvPr>
          <p:cNvPicPr>
            <a:picLocks noChangeAspect="1"/>
          </p:cNvPicPr>
          <p:nvPr/>
        </p:nvPicPr>
        <p:blipFill>
          <a:blip r:embed="rId6"/>
          <a:stretch>
            <a:fillRect/>
          </a:stretch>
        </p:blipFill>
        <p:spPr>
          <a:xfrm>
            <a:off x="4614496" y="1639109"/>
            <a:ext cx="838200" cy="444500"/>
          </a:xfrm>
          <a:prstGeom prst="rect">
            <a:avLst/>
          </a:prstGeom>
        </p:spPr>
      </p:pic>
      <p:pic>
        <p:nvPicPr>
          <p:cNvPr id="5" name="図 4">
            <a:extLst>
              <a:ext uri="{FF2B5EF4-FFF2-40B4-BE49-F238E27FC236}">
                <a16:creationId xmlns:a16="http://schemas.microsoft.com/office/drawing/2014/main" id="{473F5F52-07E3-8415-6FC4-D9DD1143A6D1}"/>
              </a:ext>
            </a:extLst>
          </p:cNvPr>
          <p:cNvPicPr>
            <a:picLocks noChangeAspect="1"/>
          </p:cNvPicPr>
          <p:nvPr/>
        </p:nvPicPr>
        <p:blipFill>
          <a:blip r:embed="rId7"/>
          <a:stretch>
            <a:fillRect/>
          </a:stretch>
        </p:blipFill>
        <p:spPr>
          <a:xfrm>
            <a:off x="5033596" y="4521688"/>
            <a:ext cx="266700" cy="381000"/>
          </a:xfrm>
          <a:prstGeom prst="rect">
            <a:avLst/>
          </a:prstGeom>
        </p:spPr>
      </p:pic>
      <p:sp>
        <p:nvSpPr>
          <p:cNvPr id="6" name="スライド番号プレースホルダー 5">
            <a:extLst>
              <a:ext uri="{FF2B5EF4-FFF2-40B4-BE49-F238E27FC236}">
                <a16:creationId xmlns:a16="http://schemas.microsoft.com/office/drawing/2014/main" id="{DFFC72C2-48D9-8F9C-8377-C0704A2ED844}"/>
              </a:ext>
            </a:extLst>
          </p:cNvPr>
          <p:cNvSpPr>
            <a:spLocks noGrp="1"/>
          </p:cNvSpPr>
          <p:nvPr>
            <p:ph type="sldNum" sz="quarter" idx="12"/>
          </p:nvPr>
        </p:nvSpPr>
        <p:spPr/>
        <p:txBody>
          <a:bodyPr/>
          <a:lstStyle/>
          <a:p>
            <a:fld id="{48F63A3B-78C7-47BE-AE5E-E10140E04643}" type="slidenum">
              <a:rPr lang="en-US" smtClean="0"/>
              <a:pPr/>
              <a:t>13</a:t>
            </a:fld>
            <a:r>
              <a:rPr lang="en-US"/>
              <a:t>/17</a:t>
            </a:r>
            <a:endParaRPr lang="en-US" dirty="0"/>
          </a:p>
        </p:txBody>
      </p:sp>
      <p:cxnSp>
        <p:nvCxnSpPr>
          <p:cNvPr id="9" name="直線コネクタ 8">
            <a:extLst>
              <a:ext uri="{FF2B5EF4-FFF2-40B4-BE49-F238E27FC236}">
                <a16:creationId xmlns:a16="http://schemas.microsoft.com/office/drawing/2014/main" id="{0CFE5123-914E-4A58-EED0-63A0F1D94FB4}"/>
              </a:ext>
            </a:extLst>
          </p:cNvPr>
          <p:cNvCxnSpPr/>
          <p:nvPr/>
        </p:nvCxnSpPr>
        <p:spPr>
          <a:xfrm>
            <a:off x="1459509" y="4886359"/>
            <a:ext cx="3907277" cy="0"/>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コンテンツ プレースホルダー 2">
            <a:extLst>
              <a:ext uri="{FF2B5EF4-FFF2-40B4-BE49-F238E27FC236}">
                <a16:creationId xmlns:a16="http://schemas.microsoft.com/office/drawing/2014/main" id="{13D7541E-C0FA-8C75-3614-F66945CB5424}"/>
              </a:ext>
            </a:extLst>
          </p:cNvPr>
          <p:cNvSpPr txBox="1">
            <a:spLocks/>
          </p:cNvSpPr>
          <p:nvPr/>
        </p:nvSpPr>
        <p:spPr>
          <a:xfrm>
            <a:off x="240599" y="4670806"/>
            <a:ext cx="1367188" cy="56277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赤道面</a:t>
            </a:r>
            <a:endParaRPr lang="en-US" altLang="ja-JP" sz="2400" dirty="0"/>
          </a:p>
        </p:txBody>
      </p:sp>
      <p:pic>
        <p:nvPicPr>
          <p:cNvPr id="11" name="図 10">
            <a:extLst>
              <a:ext uri="{FF2B5EF4-FFF2-40B4-BE49-F238E27FC236}">
                <a16:creationId xmlns:a16="http://schemas.microsoft.com/office/drawing/2014/main" id="{8BB93720-276F-B692-4387-20A7B59827E4}"/>
              </a:ext>
            </a:extLst>
          </p:cNvPr>
          <p:cNvPicPr>
            <a:picLocks noChangeAspect="1"/>
          </p:cNvPicPr>
          <p:nvPr/>
        </p:nvPicPr>
        <p:blipFill>
          <a:blip r:embed="rId7"/>
          <a:stretch>
            <a:fillRect/>
          </a:stretch>
        </p:blipFill>
        <p:spPr>
          <a:xfrm>
            <a:off x="10544189" y="1683461"/>
            <a:ext cx="217762" cy="311089"/>
          </a:xfrm>
          <a:prstGeom prst="rect">
            <a:avLst/>
          </a:prstGeom>
        </p:spPr>
      </p:pic>
    </p:spTree>
    <p:extLst>
      <p:ext uri="{BB962C8B-B14F-4D97-AF65-F5344CB8AC3E}">
        <p14:creationId xmlns:p14="http://schemas.microsoft.com/office/powerpoint/2010/main" val="2976511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86EB95D5-7DDA-D7B0-643B-48DB16694571}"/>
              </a:ext>
            </a:extLst>
          </p:cNvPr>
          <p:cNvPicPr>
            <a:picLocks noChangeAspect="1"/>
          </p:cNvPicPr>
          <p:nvPr/>
        </p:nvPicPr>
        <p:blipFill>
          <a:blip r:embed="rId3"/>
          <a:stretch>
            <a:fillRect/>
          </a:stretch>
        </p:blipFill>
        <p:spPr>
          <a:xfrm>
            <a:off x="-24004" y="1069112"/>
            <a:ext cx="12191999" cy="3051163"/>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a:extLst>
              <a:ext uri="{FF2B5EF4-FFF2-40B4-BE49-F238E27FC236}">
                <a16:creationId xmlns:a16="http://schemas.microsoft.com/office/drawing/2014/main" id="{193E4AC3-E435-E19E-D085-79931B63AD11}"/>
              </a:ext>
            </a:extLst>
          </p:cNvPr>
          <p:cNvPicPr>
            <a:picLocks noChangeAspect="1"/>
          </p:cNvPicPr>
          <p:nvPr/>
        </p:nvPicPr>
        <p:blipFill>
          <a:blip r:embed="rId4"/>
          <a:stretch>
            <a:fillRect/>
          </a:stretch>
        </p:blipFill>
        <p:spPr>
          <a:xfrm>
            <a:off x="3129672" y="1413395"/>
            <a:ext cx="1102066" cy="304380"/>
          </a:xfrm>
          <a:prstGeom prst="rect">
            <a:avLst/>
          </a:prstGeom>
        </p:spPr>
      </p:pic>
      <p:pic>
        <p:nvPicPr>
          <p:cNvPr id="20" name="図 19">
            <a:extLst>
              <a:ext uri="{FF2B5EF4-FFF2-40B4-BE49-F238E27FC236}">
                <a16:creationId xmlns:a16="http://schemas.microsoft.com/office/drawing/2014/main" id="{235209C3-C7AE-C53F-E093-BAC1C45722F4}"/>
              </a:ext>
            </a:extLst>
          </p:cNvPr>
          <p:cNvPicPr>
            <a:picLocks noChangeAspect="1"/>
          </p:cNvPicPr>
          <p:nvPr/>
        </p:nvPicPr>
        <p:blipFill>
          <a:blip r:embed="rId5"/>
          <a:stretch>
            <a:fillRect/>
          </a:stretch>
        </p:blipFill>
        <p:spPr>
          <a:xfrm>
            <a:off x="10546610" y="1373758"/>
            <a:ext cx="1102066" cy="304380"/>
          </a:xfrm>
          <a:prstGeom prst="rect">
            <a:avLst/>
          </a:prstGeom>
        </p:spPr>
      </p:pic>
      <p:pic>
        <p:nvPicPr>
          <p:cNvPr id="21" name="図 20">
            <a:extLst>
              <a:ext uri="{FF2B5EF4-FFF2-40B4-BE49-F238E27FC236}">
                <a16:creationId xmlns:a16="http://schemas.microsoft.com/office/drawing/2014/main" id="{DCA370F6-3B17-CF63-ECB3-E0BC409015B8}"/>
              </a:ext>
            </a:extLst>
          </p:cNvPr>
          <p:cNvPicPr>
            <a:picLocks noChangeAspect="1"/>
          </p:cNvPicPr>
          <p:nvPr/>
        </p:nvPicPr>
        <p:blipFill>
          <a:blip r:embed="rId6"/>
          <a:stretch>
            <a:fillRect/>
          </a:stretch>
        </p:blipFill>
        <p:spPr>
          <a:xfrm>
            <a:off x="6802424" y="1430841"/>
            <a:ext cx="1102066" cy="304380"/>
          </a:xfrm>
          <a:prstGeom prst="rect">
            <a:avLst/>
          </a:prstGeom>
        </p:spPr>
      </p:pic>
      <p:pic>
        <p:nvPicPr>
          <p:cNvPr id="3" name="図 2">
            <a:extLst>
              <a:ext uri="{FF2B5EF4-FFF2-40B4-BE49-F238E27FC236}">
                <a16:creationId xmlns:a16="http://schemas.microsoft.com/office/drawing/2014/main" id="{963C5954-5E89-399A-1FF7-F9D12DC6F19D}"/>
              </a:ext>
            </a:extLst>
          </p:cNvPr>
          <p:cNvPicPr>
            <a:picLocks noChangeAspect="1"/>
          </p:cNvPicPr>
          <p:nvPr/>
        </p:nvPicPr>
        <p:blipFill>
          <a:blip r:embed="rId7"/>
          <a:stretch>
            <a:fillRect/>
          </a:stretch>
        </p:blipFill>
        <p:spPr>
          <a:xfrm>
            <a:off x="3888140" y="3665961"/>
            <a:ext cx="348378" cy="367209"/>
          </a:xfrm>
          <a:prstGeom prst="rect">
            <a:avLst/>
          </a:prstGeom>
        </p:spPr>
      </p:pic>
      <p:pic>
        <p:nvPicPr>
          <p:cNvPr id="5" name="図 4">
            <a:extLst>
              <a:ext uri="{FF2B5EF4-FFF2-40B4-BE49-F238E27FC236}">
                <a16:creationId xmlns:a16="http://schemas.microsoft.com/office/drawing/2014/main" id="{8BCF333C-8046-55A6-5E71-6FF8870631B6}"/>
              </a:ext>
            </a:extLst>
          </p:cNvPr>
          <p:cNvPicPr>
            <a:picLocks noChangeAspect="1"/>
          </p:cNvPicPr>
          <p:nvPr/>
        </p:nvPicPr>
        <p:blipFill>
          <a:blip r:embed="rId8"/>
          <a:stretch>
            <a:fillRect/>
          </a:stretch>
        </p:blipFill>
        <p:spPr>
          <a:xfrm>
            <a:off x="338109" y="1248970"/>
            <a:ext cx="343334" cy="429168"/>
          </a:xfrm>
          <a:prstGeom prst="rect">
            <a:avLst/>
          </a:prstGeom>
        </p:spPr>
      </p:pic>
      <p:sp>
        <p:nvSpPr>
          <p:cNvPr id="6" name="コンテンツ プレースホルダー 2">
            <a:extLst>
              <a:ext uri="{FF2B5EF4-FFF2-40B4-BE49-F238E27FC236}">
                <a16:creationId xmlns:a16="http://schemas.microsoft.com/office/drawing/2014/main" id="{DF94AC15-478F-2C64-93CE-36A3D25A5346}"/>
              </a:ext>
            </a:extLst>
          </p:cNvPr>
          <p:cNvSpPr>
            <a:spLocks noGrp="1"/>
          </p:cNvSpPr>
          <p:nvPr>
            <p:ph idx="1"/>
          </p:nvPr>
        </p:nvSpPr>
        <p:spPr>
          <a:xfrm>
            <a:off x="838200" y="7589786"/>
            <a:ext cx="10515600" cy="2498639"/>
          </a:xfrm>
        </p:spPr>
        <p:txBody>
          <a:bodyPr>
            <a:normAutofit lnSpcReduction="10000"/>
          </a:bodyPr>
          <a:lstStyle/>
          <a:p>
            <a:pPr marL="0" indent="0">
              <a:lnSpc>
                <a:spcPct val="100000"/>
              </a:lnSpc>
              <a:buNone/>
            </a:pPr>
            <a:r>
              <a:rPr lang="en-US" altLang="ja-JP" sz="2400" dirty="0"/>
              <a:t>a </a:t>
            </a:r>
            <a:r>
              <a:rPr lang="ja-JP" altLang="en-US" sz="2400"/>
              <a:t>を</a:t>
            </a:r>
            <a:r>
              <a:rPr lang="en-US" altLang="ja-JP" sz="2400" dirty="0"/>
              <a:t> 1.5 </a:t>
            </a:r>
            <a:r>
              <a:rPr lang="ja-JP" altLang="en-US" sz="2400"/>
              <a:t>から</a:t>
            </a:r>
            <a:r>
              <a:rPr lang="en-US" altLang="ja-JP" sz="2400" dirty="0"/>
              <a:t> 1.0 </a:t>
            </a:r>
            <a:r>
              <a:rPr lang="ja-JP" altLang="en-US" sz="2400"/>
              <a:t>に変えると、</a:t>
            </a:r>
            <a:r>
              <a:rPr lang="en-US" altLang="ja-JP" sz="2400" dirty="0"/>
              <a:t>2</a:t>
            </a:r>
            <a:r>
              <a:rPr lang="ja-JP" altLang="en-US" sz="2400"/>
              <a:t>重に見えていた黒線が</a:t>
            </a:r>
            <a:r>
              <a:rPr lang="en-US" altLang="ja-JP" sz="2400" dirty="0"/>
              <a:t>1</a:t>
            </a:r>
            <a:r>
              <a:rPr lang="ja-JP" altLang="en-US" sz="2400"/>
              <a:t>重に変化した。</a:t>
            </a:r>
            <a:endParaRPr lang="en-US" altLang="ja-JP" sz="2400" dirty="0"/>
          </a:p>
          <a:p>
            <a:pPr marL="0" indent="0">
              <a:lnSpc>
                <a:spcPct val="100000"/>
              </a:lnSpc>
              <a:buNone/>
            </a:pPr>
            <a:r>
              <a:rPr lang="en-US" altLang="ja-JP" sz="2400" dirty="0"/>
              <a:t>a </a:t>
            </a:r>
            <a:r>
              <a:rPr lang="ja-JP" altLang="en-US" sz="2400"/>
              <a:t>を</a:t>
            </a:r>
            <a:r>
              <a:rPr lang="en-US" altLang="ja-JP" sz="2400" dirty="0"/>
              <a:t> 1.0 </a:t>
            </a:r>
            <a:r>
              <a:rPr lang="ja-JP" altLang="en-US" sz="2400"/>
              <a:t>から</a:t>
            </a:r>
            <a:r>
              <a:rPr lang="en-US" altLang="ja-JP" sz="2400" dirty="0"/>
              <a:t> 0.5 </a:t>
            </a:r>
            <a:r>
              <a:rPr lang="ja-JP" altLang="en-US" sz="2400"/>
              <a:t>に変えると、</a:t>
            </a:r>
            <a:r>
              <a:rPr lang="en-US" altLang="ja-JP" sz="2400" dirty="0"/>
              <a:t>1</a:t>
            </a:r>
            <a:r>
              <a:rPr lang="ja-JP" altLang="en-US" sz="2400"/>
              <a:t>重に見えていた黒線が消失し、</a:t>
            </a:r>
            <a:r>
              <a:rPr lang="en-US" altLang="ja-JP" sz="2400" dirty="0"/>
              <a:t>2</a:t>
            </a:r>
            <a:r>
              <a:rPr lang="ja-JP" altLang="en-US" sz="2400"/>
              <a:t>重に見えていた</a:t>
            </a:r>
            <a:r>
              <a:rPr lang="ja-JP" altLang="en-US" sz="2400">
                <a:solidFill>
                  <a:schemeClr val="tx2">
                    <a:lumMod val="50000"/>
                    <a:lumOff val="50000"/>
                  </a:schemeClr>
                </a:solidFill>
              </a:rPr>
              <a:t>青線</a:t>
            </a:r>
            <a:r>
              <a:rPr lang="ja-JP" altLang="en-US" sz="2400"/>
              <a:t>が</a:t>
            </a:r>
            <a:r>
              <a:rPr lang="en-US" altLang="ja-JP" sz="2400" dirty="0"/>
              <a:t>1</a:t>
            </a:r>
            <a:r>
              <a:rPr lang="ja-JP" altLang="en-US" sz="2400"/>
              <a:t>重に変化した。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また最高次で</a:t>
            </a:r>
            <a:r>
              <a:rPr lang="en-US" altLang="ja-JP" sz="2400" dirty="0"/>
              <a:t>1</a:t>
            </a:r>
            <a:r>
              <a:rPr lang="ja-JP" altLang="en-US" sz="2400"/>
              <a:t>重となっている像は、円盤が一部しか観測されないことを意味している。</a:t>
            </a:r>
            <a:endParaRPr lang="en-US" altLang="ja-JP" sz="2400" dirty="0"/>
          </a:p>
        </p:txBody>
      </p:sp>
      <p:sp>
        <p:nvSpPr>
          <p:cNvPr id="10" name="タイトル 1">
            <a:extLst>
              <a:ext uri="{FF2B5EF4-FFF2-40B4-BE49-F238E27FC236}">
                <a16:creationId xmlns:a16="http://schemas.microsoft.com/office/drawing/2014/main" id="{2BAA92AA-7C20-E357-FB80-3B1ACB8B0C2F}"/>
              </a:ext>
            </a:extLst>
          </p:cNvPr>
          <p:cNvSpPr txBox="1">
            <a:spLocks/>
          </p:cNvSpPr>
          <p:nvPr/>
        </p:nvSpPr>
        <p:spPr>
          <a:xfrm>
            <a:off x="1177636" y="69911"/>
            <a:ext cx="9836727" cy="98473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a:solidFill>
                  <a:schemeClr val="bg1"/>
                </a:solidFill>
              </a:rPr>
              <a:t>コンパクトネスによる像の違い</a:t>
            </a:r>
          </a:p>
        </p:txBody>
      </p:sp>
      <p:sp>
        <p:nvSpPr>
          <p:cNvPr id="2" name="スライド番号プレースホルダー 1">
            <a:extLst>
              <a:ext uri="{FF2B5EF4-FFF2-40B4-BE49-F238E27FC236}">
                <a16:creationId xmlns:a16="http://schemas.microsoft.com/office/drawing/2014/main" id="{F42F06FF-79AB-E9E5-5DBD-71A92EC72161}"/>
              </a:ext>
            </a:extLst>
          </p:cNvPr>
          <p:cNvSpPr>
            <a:spLocks noGrp="1"/>
          </p:cNvSpPr>
          <p:nvPr>
            <p:ph type="sldNum" sz="quarter" idx="12"/>
          </p:nvPr>
        </p:nvSpPr>
        <p:spPr/>
        <p:txBody>
          <a:bodyPr/>
          <a:lstStyle/>
          <a:p>
            <a:fld id="{48F63A3B-78C7-47BE-AE5E-E10140E04643}" type="slidenum">
              <a:rPr lang="en-US" smtClean="0"/>
              <a:pPr/>
              <a:t>14</a:t>
            </a:fld>
            <a:r>
              <a:rPr lang="en-US"/>
              <a:t>/17</a:t>
            </a:r>
            <a:endParaRPr lang="en-US" dirty="0"/>
          </a:p>
        </p:txBody>
      </p:sp>
      <p:grpSp>
        <p:nvGrpSpPr>
          <p:cNvPr id="23" name="グループ化 22">
            <a:extLst>
              <a:ext uri="{FF2B5EF4-FFF2-40B4-BE49-F238E27FC236}">
                <a16:creationId xmlns:a16="http://schemas.microsoft.com/office/drawing/2014/main" id="{A5CA6188-685C-6002-1BC0-F3175091DEB2}"/>
              </a:ext>
            </a:extLst>
          </p:cNvPr>
          <p:cNvGrpSpPr/>
          <p:nvPr/>
        </p:nvGrpSpPr>
        <p:grpSpPr>
          <a:xfrm>
            <a:off x="726477" y="4167111"/>
            <a:ext cx="5999730" cy="2527187"/>
            <a:chOff x="3027554" y="4148682"/>
            <a:chExt cx="5999730" cy="2527187"/>
          </a:xfrm>
        </p:grpSpPr>
        <p:pic>
          <p:nvPicPr>
            <p:cNvPr id="22" name="図 21">
              <a:extLst>
                <a:ext uri="{FF2B5EF4-FFF2-40B4-BE49-F238E27FC236}">
                  <a16:creationId xmlns:a16="http://schemas.microsoft.com/office/drawing/2014/main" id="{F703217B-D766-2288-961A-D5354DD2B9CF}"/>
                </a:ext>
              </a:extLst>
            </p:cNvPr>
            <p:cNvPicPr>
              <a:picLocks noChangeAspect="1"/>
            </p:cNvPicPr>
            <p:nvPr/>
          </p:nvPicPr>
          <p:blipFill>
            <a:blip r:embed="rId9"/>
            <a:stretch>
              <a:fillRect/>
            </a:stretch>
          </p:blipFill>
          <p:spPr>
            <a:xfrm>
              <a:off x="3027554" y="4148682"/>
              <a:ext cx="5999730" cy="2527187"/>
            </a:xfrm>
            <a:prstGeom prst="rect">
              <a:avLst/>
            </a:prstGeom>
          </p:spPr>
        </p:pic>
        <p:cxnSp>
          <p:nvCxnSpPr>
            <p:cNvPr id="14" name="直線コネクタ 13">
              <a:extLst>
                <a:ext uri="{FF2B5EF4-FFF2-40B4-BE49-F238E27FC236}">
                  <a16:creationId xmlns:a16="http://schemas.microsoft.com/office/drawing/2014/main" id="{B6143E24-7685-0B2D-3B21-9BEFD715294E}"/>
                </a:ext>
              </a:extLst>
            </p:cNvPr>
            <p:cNvCxnSpPr/>
            <p:nvPr/>
          </p:nvCxnSpPr>
          <p:spPr>
            <a:xfrm>
              <a:off x="7752775" y="4948316"/>
              <a:ext cx="729841" cy="0"/>
            </a:xfrm>
            <a:prstGeom prst="line">
              <a:avLst/>
            </a:prstGeom>
          </p:spPr>
          <p:style>
            <a:lnRef idx="2">
              <a:schemeClr val="dk1"/>
            </a:lnRef>
            <a:fillRef idx="0">
              <a:schemeClr val="dk1"/>
            </a:fillRef>
            <a:effectRef idx="1">
              <a:schemeClr val="dk1"/>
            </a:effectRef>
            <a:fontRef idx="minor">
              <a:schemeClr val="tx1"/>
            </a:fontRef>
          </p:style>
        </p:cxnSp>
      </p:grpSp>
      <p:sp>
        <p:nvSpPr>
          <p:cNvPr id="24" name="コンテンツ プレースホルダー 2">
            <a:extLst>
              <a:ext uri="{FF2B5EF4-FFF2-40B4-BE49-F238E27FC236}">
                <a16:creationId xmlns:a16="http://schemas.microsoft.com/office/drawing/2014/main" id="{0ACEDA5F-F700-4F97-1451-EB24033DC435}"/>
              </a:ext>
            </a:extLst>
          </p:cNvPr>
          <p:cNvSpPr txBox="1">
            <a:spLocks/>
          </p:cNvSpPr>
          <p:nvPr/>
        </p:nvSpPr>
        <p:spPr>
          <a:xfrm>
            <a:off x="6962274" y="4966745"/>
            <a:ext cx="4686402" cy="176681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ja-JP" sz="2400" dirty="0"/>
              <a:t>a </a:t>
            </a:r>
            <a:r>
              <a:rPr lang="ja-JP" altLang="en-US" sz="2400"/>
              <a:t>が小さくなるにつれ、見える像は減ってゆく</a:t>
            </a:r>
            <a:endParaRPr lang="en-US" altLang="ja-JP" sz="2400" dirty="0"/>
          </a:p>
        </p:txBody>
      </p:sp>
    </p:spTree>
    <p:extLst>
      <p:ext uri="{BB962C8B-B14F-4D97-AF65-F5344CB8AC3E}">
        <p14:creationId xmlns:p14="http://schemas.microsoft.com/office/powerpoint/2010/main" val="3983631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2DAF87CC-1A11-C20A-ED4B-4E7BAFD4C2AE}"/>
              </a:ext>
            </a:extLst>
          </p:cNvPr>
          <p:cNvPicPr>
            <a:picLocks noChangeAspect="1"/>
          </p:cNvPicPr>
          <p:nvPr/>
        </p:nvPicPr>
        <p:blipFill>
          <a:blip r:embed="rId3"/>
          <a:stretch>
            <a:fillRect/>
          </a:stretch>
        </p:blipFill>
        <p:spPr>
          <a:xfrm>
            <a:off x="776456" y="1808188"/>
            <a:ext cx="6468144" cy="4312096"/>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73253" y="50051"/>
            <a:ext cx="10857726"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見える像が減ってゆく原因</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7304919" y="2143748"/>
            <a:ext cx="4188912" cy="4312096"/>
          </a:xfrm>
        </p:spPr>
        <p:txBody>
          <a:bodyPr>
            <a:normAutofit lnSpcReduction="10000"/>
          </a:bodyPr>
          <a:lstStyle/>
          <a:p>
            <a:pPr marL="0" indent="0">
              <a:lnSpc>
                <a:spcPct val="100000"/>
              </a:lnSpc>
              <a:buNone/>
            </a:pPr>
            <a:r>
              <a:rPr lang="ja-JP" altLang="en-US" sz="2400">
                <a:solidFill>
                  <a:srgbClr val="FF0000"/>
                </a:solidFill>
              </a:rPr>
              <a:t>赤</a:t>
            </a:r>
            <a:r>
              <a:rPr lang="ja-JP" altLang="en-US" sz="2400"/>
              <a:t>・</a:t>
            </a:r>
            <a:r>
              <a:rPr lang="ja-JP" altLang="en-US" sz="2400">
                <a:solidFill>
                  <a:schemeClr val="tx2">
                    <a:lumMod val="50000"/>
                    <a:lumOff val="50000"/>
                  </a:schemeClr>
                </a:solidFill>
              </a:rPr>
              <a:t>青</a:t>
            </a:r>
            <a:r>
              <a:rPr lang="ja-JP" altLang="en-US" sz="2400"/>
              <a:t>・黒のバンドは、それぞれ</a:t>
            </a:r>
            <a:r>
              <a:rPr lang="en-US" altLang="ja-JP" sz="2400" dirty="0">
                <a:solidFill>
                  <a:srgbClr val="FF0000"/>
                </a:solidFill>
              </a:rPr>
              <a:t>0</a:t>
            </a:r>
            <a:r>
              <a:rPr lang="ja-JP" altLang="en-US" sz="2400">
                <a:solidFill>
                  <a:srgbClr val="FF0000"/>
                </a:solidFill>
              </a:rPr>
              <a:t>次</a:t>
            </a:r>
            <a:r>
              <a:rPr lang="ja-JP" altLang="en-US" sz="2400"/>
              <a:t>・</a:t>
            </a:r>
            <a:r>
              <a:rPr lang="en-US" altLang="ja-JP" sz="2400" dirty="0">
                <a:solidFill>
                  <a:schemeClr val="tx2">
                    <a:lumMod val="50000"/>
                    <a:lumOff val="50000"/>
                  </a:schemeClr>
                </a:solidFill>
              </a:rPr>
              <a:t>1</a:t>
            </a:r>
            <a:r>
              <a:rPr lang="ja-JP" altLang="en-US" sz="2400">
                <a:solidFill>
                  <a:schemeClr val="tx2">
                    <a:lumMod val="50000"/>
                    <a:lumOff val="50000"/>
                  </a:schemeClr>
                </a:solidFill>
              </a:rPr>
              <a:t>次</a:t>
            </a:r>
            <a:r>
              <a:rPr lang="ja-JP" altLang="en-US" sz="2400"/>
              <a:t>・</a:t>
            </a:r>
            <a:r>
              <a:rPr lang="en-US" altLang="ja-JP" sz="2400" dirty="0"/>
              <a:t>2</a:t>
            </a:r>
            <a:r>
              <a:rPr lang="ja-JP" altLang="en-US" sz="2400"/>
              <a:t>次のリング全体像が見える　　の範囲を示している。</a:t>
            </a:r>
            <a:endParaRPr lang="en-US" altLang="ja-JP" sz="2400" dirty="0"/>
          </a:p>
          <a:p>
            <a:pPr marL="0" indent="0">
              <a:lnSpc>
                <a:spcPct val="100000"/>
              </a:lnSpc>
              <a:buNone/>
            </a:pPr>
            <a:endParaRPr lang="en-US" altLang="ja-JP" sz="2400" dirty="0"/>
          </a:p>
          <a:p>
            <a:pPr marL="0" indent="0">
              <a:lnSpc>
                <a:spcPct val="100000"/>
              </a:lnSpc>
              <a:buNone/>
            </a:pPr>
            <a:r>
              <a:rPr lang="ja-JP" altLang="en-US" sz="2400"/>
              <a:t>　　　　では黒のバンドの</a:t>
            </a:r>
            <a:endParaRPr lang="en-US" altLang="ja-JP" sz="2400" dirty="0"/>
          </a:p>
          <a:p>
            <a:pPr marL="0" indent="0">
              <a:lnSpc>
                <a:spcPct val="100000"/>
              </a:lnSpc>
              <a:buNone/>
            </a:pPr>
            <a:r>
              <a:rPr lang="ja-JP" altLang="en-US" sz="2400"/>
              <a:t>　　　　では</a:t>
            </a:r>
            <a:r>
              <a:rPr lang="ja-JP" altLang="en-US" sz="2400">
                <a:solidFill>
                  <a:schemeClr val="tx2">
                    <a:lumMod val="50000"/>
                    <a:lumOff val="50000"/>
                  </a:schemeClr>
                </a:solidFill>
              </a:rPr>
              <a:t>青のバンド</a:t>
            </a:r>
            <a:r>
              <a:rPr lang="ja-JP" altLang="en-US" sz="2400"/>
              <a:t>の</a:t>
            </a:r>
            <a:endParaRPr lang="en-US" altLang="ja-JP" sz="2400" dirty="0"/>
          </a:p>
          <a:p>
            <a:pPr marL="0" indent="0">
              <a:lnSpc>
                <a:spcPct val="100000"/>
              </a:lnSpc>
              <a:buNone/>
            </a:pPr>
            <a:r>
              <a:rPr lang="ja-JP" altLang="en-US" sz="2400"/>
              <a:t>一部でしか値をとらないので、リングの全体は見えず、リングの一部分しか像として現れない。</a:t>
            </a:r>
            <a:endParaRPr lang="en-US" altLang="ja-JP" sz="2400" dirty="0"/>
          </a:p>
        </p:txBody>
      </p:sp>
      <p:pic>
        <p:nvPicPr>
          <p:cNvPr id="12" name="図 11">
            <a:extLst>
              <a:ext uri="{FF2B5EF4-FFF2-40B4-BE49-F238E27FC236}">
                <a16:creationId xmlns:a16="http://schemas.microsoft.com/office/drawing/2014/main" id="{08249068-7ABD-81DE-3402-5BB3E0437277}"/>
              </a:ext>
            </a:extLst>
          </p:cNvPr>
          <p:cNvPicPr>
            <a:picLocks noChangeAspect="1"/>
          </p:cNvPicPr>
          <p:nvPr/>
        </p:nvPicPr>
        <p:blipFill>
          <a:blip r:embed="rId4"/>
          <a:stretch>
            <a:fillRect/>
          </a:stretch>
        </p:blipFill>
        <p:spPr>
          <a:xfrm>
            <a:off x="357791" y="1959599"/>
            <a:ext cx="565411" cy="407096"/>
          </a:xfrm>
          <a:prstGeom prst="rect">
            <a:avLst/>
          </a:prstGeom>
        </p:spPr>
      </p:pic>
      <p:pic>
        <p:nvPicPr>
          <p:cNvPr id="8" name="図 7">
            <a:extLst>
              <a:ext uri="{FF2B5EF4-FFF2-40B4-BE49-F238E27FC236}">
                <a16:creationId xmlns:a16="http://schemas.microsoft.com/office/drawing/2014/main" id="{ADB530DD-0EE1-5950-13BD-EDEDB040E680}"/>
              </a:ext>
            </a:extLst>
          </p:cNvPr>
          <p:cNvPicPr>
            <a:picLocks noChangeAspect="1"/>
          </p:cNvPicPr>
          <p:nvPr/>
        </p:nvPicPr>
        <p:blipFill>
          <a:blip r:embed="rId5"/>
          <a:stretch>
            <a:fillRect/>
          </a:stretch>
        </p:blipFill>
        <p:spPr>
          <a:xfrm>
            <a:off x="6597335" y="5936134"/>
            <a:ext cx="228600" cy="368300"/>
          </a:xfrm>
          <a:prstGeom prst="rect">
            <a:avLst/>
          </a:prstGeom>
        </p:spPr>
      </p:pic>
      <p:pic>
        <p:nvPicPr>
          <p:cNvPr id="13" name="図 12">
            <a:extLst>
              <a:ext uri="{FF2B5EF4-FFF2-40B4-BE49-F238E27FC236}">
                <a16:creationId xmlns:a16="http://schemas.microsoft.com/office/drawing/2014/main" id="{27EDB3D2-E31B-5FF2-09E6-96907657C999}"/>
              </a:ext>
            </a:extLst>
          </p:cNvPr>
          <p:cNvPicPr>
            <a:picLocks noChangeAspect="1"/>
          </p:cNvPicPr>
          <p:nvPr/>
        </p:nvPicPr>
        <p:blipFill>
          <a:blip r:embed="rId6"/>
          <a:stretch>
            <a:fillRect/>
          </a:stretch>
        </p:blipFill>
        <p:spPr>
          <a:xfrm>
            <a:off x="1015630" y="1526706"/>
            <a:ext cx="1211477" cy="357485"/>
          </a:xfrm>
          <a:prstGeom prst="rect">
            <a:avLst/>
          </a:prstGeom>
        </p:spPr>
      </p:pic>
      <p:pic>
        <p:nvPicPr>
          <p:cNvPr id="16" name="図 15">
            <a:extLst>
              <a:ext uri="{FF2B5EF4-FFF2-40B4-BE49-F238E27FC236}">
                <a16:creationId xmlns:a16="http://schemas.microsoft.com/office/drawing/2014/main" id="{534FA95F-6633-35D8-95DD-5DD0D9273DB4}"/>
              </a:ext>
            </a:extLst>
          </p:cNvPr>
          <p:cNvPicPr>
            <a:picLocks noChangeAspect="1"/>
          </p:cNvPicPr>
          <p:nvPr/>
        </p:nvPicPr>
        <p:blipFill>
          <a:blip r:embed="rId7"/>
          <a:stretch>
            <a:fillRect/>
          </a:stretch>
        </p:blipFill>
        <p:spPr>
          <a:xfrm>
            <a:off x="1621369" y="2467131"/>
            <a:ext cx="1044919" cy="288596"/>
          </a:xfrm>
          <a:prstGeom prst="rect">
            <a:avLst/>
          </a:prstGeom>
        </p:spPr>
      </p:pic>
      <p:pic>
        <p:nvPicPr>
          <p:cNvPr id="18" name="図 17">
            <a:extLst>
              <a:ext uri="{FF2B5EF4-FFF2-40B4-BE49-F238E27FC236}">
                <a16:creationId xmlns:a16="http://schemas.microsoft.com/office/drawing/2014/main" id="{1687751D-672A-B6F7-0AB4-C1E0AA57A81C}"/>
              </a:ext>
            </a:extLst>
          </p:cNvPr>
          <p:cNvPicPr>
            <a:picLocks noChangeAspect="1"/>
          </p:cNvPicPr>
          <p:nvPr/>
        </p:nvPicPr>
        <p:blipFill>
          <a:blip r:embed="rId8"/>
          <a:stretch>
            <a:fillRect/>
          </a:stretch>
        </p:blipFill>
        <p:spPr>
          <a:xfrm>
            <a:off x="1621367" y="3528864"/>
            <a:ext cx="1044918" cy="288596"/>
          </a:xfrm>
          <a:prstGeom prst="rect">
            <a:avLst/>
          </a:prstGeom>
        </p:spPr>
      </p:pic>
      <p:pic>
        <p:nvPicPr>
          <p:cNvPr id="20" name="図 19">
            <a:extLst>
              <a:ext uri="{FF2B5EF4-FFF2-40B4-BE49-F238E27FC236}">
                <a16:creationId xmlns:a16="http://schemas.microsoft.com/office/drawing/2014/main" id="{319DDF87-41AD-DDC5-8D8E-C97A54EA8867}"/>
              </a:ext>
            </a:extLst>
          </p:cNvPr>
          <p:cNvPicPr>
            <a:picLocks noChangeAspect="1"/>
          </p:cNvPicPr>
          <p:nvPr/>
        </p:nvPicPr>
        <p:blipFill>
          <a:blip r:embed="rId9"/>
          <a:stretch>
            <a:fillRect/>
          </a:stretch>
        </p:blipFill>
        <p:spPr>
          <a:xfrm>
            <a:off x="1621367" y="4370879"/>
            <a:ext cx="1044918" cy="288596"/>
          </a:xfrm>
          <a:prstGeom prst="rect">
            <a:avLst/>
          </a:prstGeom>
        </p:spPr>
      </p:pic>
      <p:pic>
        <p:nvPicPr>
          <p:cNvPr id="23" name="図 22">
            <a:extLst>
              <a:ext uri="{FF2B5EF4-FFF2-40B4-BE49-F238E27FC236}">
                <a16:creationId xmlns:a16="http://schemas.microsoft.com/office/drawing/2014/main" id="{4C2B3270-0110-A1FE-E5A8-7BD180FFEBE0}"/>
              </a:ext>
            </a:extLst>
          </p:cNvPr>
          <p:cNvPicPr>
            <a:picLocks noChangeAspect="1"/>
          </p:cNvPicPr>
          <p:nvPr/>
        </p:nvPicPr>
        <p:blipFill>
          <a:blip r:embed="rId8"/>
          <a:stretch>
            <a:fillRect/>
          </a:stretch>
        </p:blipFill>
        <p:spPr>
          <a:xfrm>
            <a:off x="7425557" y="4003549"/>
            <a:ext cx="1042364" cy="287891"/>
          </a:xfrm>
          <a:prstGeom prst="rect">
            <a:avLst/>
          </a:prstGeom>
        </p:spPr>
      </p:pic>
      <p:pic>
        <p:nvPicPr>
          <p:cNvPr id="25" name="図 24">
            <a:extLst>
              <a:ext uri="{FF2B5EF4-FFF2-40B4-BE49-F238E27FC236}">
                <a16:creationId xmlns:a16="http://schemas.microsoft.com/office/drawing/2014/main" id="{1944FAFA-BF5A-AF82-5CA8-9E963136FD6E}"/>
              </a:ext>
            </a:extLst>
          </p:cNvPr>
          <p:cNvPicPr>
            <a:picLocks noChangeAspect="1"/>
          </p:cNvPicPr>
          <p:nvPr/>
        </p:nvPicPr>
        <p:blipFill>
          <a:blip r:embed="rId9"/>
          <a:stretch>
            <a:fillRect/>
          </a:stretch>
        </p:blipFill>
        <p:spPr>
          <a:xfrm>
            <a:off x="7425557" y="4473951"/>
            <a:ext cx="1042364" cy="287891"/>
          </a:xfrm>
          <a:prstGeom prst="rect">
            <a:avLst/>
          </a:prstGeom>
        </p:spPr>
      </p:pic>
      <p:sp>
        <p:nvSpPr>
          <p:cNvPr id="15" name="スライド番号プレースホルダー 14">
            <a:extLst>
              <a:ext uri="{FF2B5EF4-FFF2-40B4-BE49-F238E27FC236}">
                <a16:creationId xmlns:a16="http://schemas.microsoft.com/office/drawing/2014/main" id="{74EF6350-B879-B052-1CFA-444AFE1F1A30}"/>
              </a:ext>
            </a:extLst>
          </p:cNvPr>
          <p:cNvSpPr>
            <a:spLocks noGrp="1"/>
          </p:cNvSpPr>
          <p:nvPr>
            <p:ph type="sldNum" sz="quarter" idx="12"/>
          </p:nvPr>
        </p:nvSpPr>
        <p:spPr/>
        <p:txBody>
          <a:bodyPr/>
          <a:lstStyle/>
          <a:p>
            <a:fld id="{48F63A3B-78C7-47BE-AE5E-E10140E04643}" type="slidenum">
              <a:rPr lang="en-US" smtClean="0"/>
              <a:pPr/>
              <a:t>15</a:t>
            </a:fld>
            <a:r>
              <a:rPr lang="en-US" dirty="0"/>
              <a:t>/17</a:t>
            </a:r>
          </a:p>
        </p:txBody>
      </p:sp>
      <p:sp>
        <p:nvSpPr>
          <p:cNvPr id="21" name="テキスト ボックス 20">
            <a:extLst>
              <a:ext uri="{FF2B5EF4-FFF2-40B4-BE49-F238E27FC236}">
                <a16:creationId xmlns:a16="http://schemas.microsoft.com/office/drawing/2014/main" id="{FB98656D-AE02-447E-3AFC-807F3CF5C4CA}"/>
              </a:ext>
            </a:extLst>
          </p:cNvPr>
          <p:cNvSpPr txBox="1"/>
          <p:nvPr/>
        </p:nvSpPr>
        <p:spPr>
          <a:xfrm>
            <a:off x="5964439" y="1193171"/>
            <a:ext cx="5529392" cy="461665"/>
          </a:xfrm>
          <a:prstGeom prst="rect">
            <a:avLst/>
          </a:prstGeom>
          <a:noFill/>
        </p:spPr>
        <p:txBody>
          <a:bodyPr wrap="square">
            <a:spAutoFit/>
          </a:bodyPr>
          <a:lstStyle/>
          <a:p>
            <a:r>
              <a:rPr lang="ja-JP" altLang="en-US" sz="2400">
                <a:latin typeface="Hiragino Kaku Gothic Std W8" panose="020B0800000000000000" pitchFamily="34" charset="-128"/>
                <a:ea typeface="Hiragino Kaku Gothic Std W8" panose="020B0800000000000000" pitchFamily="34" charset="-128"/>
              </a:rPr>
              <a:t>光がスクリーンに届くまでに回る角度</a:t>
            </a:r>
          </a:p>
        </p:txBody>
      </p:sp>
      <p:pic>
        <p:nvPicPr>
          <p:cNvPr id="22" name="図 21">
            <a:extLst>
              <a:ext uri="{FF2B5EF4-FFF2-40B4-BE49-F238E27FC236}">
                <a16:creationId xmlns:a16="http://schemas.microsoft.com/office/drawing/2014/main" id="{F9EB0BC3-A624-E508-7E58-DD839FCC49C8}"/>
              </a:ext>
            </a:extLst>
          </p:cNvPr>
          <p:cNvPicPr>
            <a:picLocks noChangeAspect="1"/>
          </p:cNvPicPr>
          <p:nvPr/>
        </p:nvPicPr>
        <p:blipFill>
          <a:blip r:embed="rId10"/>
          <a:stretch>
            <a:fillRect/>
          </a:stretch>
        </p:blipFill>
        <p:spPr>
          <a:xfrm>
            <a:off x="5275601" y="1167658"/>
            <a:ext cx="641202" cy="461665"/>
          </a:xfrm>
          <a:prstGeom prst="rect">
            <a:avLst/>
          </a:prstGeom>
        </p:spPr>
      </p:pic>
      <p:pic>
        <p:nvPicPr>
          <p:cNvPr id="24" name="図 23">
            <a:extLst>
              <a:ext uri="{FF2B5EF4-FFF2-40B4-BE49-F238E27FC236}">
                <a16:creationId xmlns:a16="http://schemas.microsoft.com/office/drawing/2014/main" id="{6F251CD8-E804-532B-41CE-68CB32AA5DE6}"/>
              </a:ext>
            </a:extLst>
          </p:cNvPr>
          <p:cNvPicPr>
            <a:picLocks noChangeAspect="1"/>
          </p:cNvPicPr>
          <p:nvPr/>
        </p:nvPicPr>
        <p:blipFill>
          <a:blip r:embed="rId10"/>
          <a:stretch>
            <a:fillRect/>
          </a:stretch>
        </p:blipFill>
        <p:spPr>
          <a:xfrm>
            <a:off x="9847867" y="2795358"/>
            <a:ext cx="555035" cy="399625"/>
          </a:xfrm>
          <a:prstGeom prst="rect">
            <a:avLst/>
          </a:prstGeom>
        </p:spPr>
      </p:pic>
    </p:spTree>
    <p:extLst>
      <p:ext uri="{BB962C8B-B14F-4D97-AF65-F5344CB8AC3E}">
        <p14:creationId xmlns:p14="http://schemas.microsoft.com/office/powerpoint/2010/main" val="4169273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F5E8C66F-12F3-DFB0-E98E-CF55F2E39716}"/>
              </a:ext>
            </a:extLst>
          </p:cNvPr>
          <p:cNvPicPr>
            <a:picLocks noChangeAspect="1"/>
          </p:cNvPicPr>
          <p:nvPr/>
        </p:nvPicPr>
        <p:blipFill>
          <a:blip r:embed="rId3"/>
          <a:stretch>
            <a:fillRect/>
          </a:stretch>
        </p:blipFill>
        <p:spPr>
          <a:xfrm>
            <a:off x="638922" y="143972"/>
            <a:ext cx="9836727" cy="7377545"/>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en-US" altLang="ja-JP" dirty="0">
                <a:solidFill>
                  <a:schemeClr val="bg1"/>
                </a:solidFill>
                <a:latin typeface="Hiragino Kaku Gothic Std W8" panose="020B0800000000000000" pitchFamily="34" charset="-128"/>
                <a:ea typeface="Hiragino Kaku Gothic Std W8" panose="020B0800000000000000" pitchFamily="34" charset="-128"/>
              </a:rPr>
              <a:t>1</a:t>
            </a:r>
            <a:r>
              <a:rPr kumimoji="1" lang="ja-JP" altLang="en-US">
                <a:solidFill>
                  <a:schemeClr val="bg1"/>
                </a:solidFill>
                <a:latin typeface="Hiragino Kaku Gothic Std W8" panose="020B0800000000000000" pitchFamily="34" charset="-128"/>
                <a:ea typeface="Hiragino Kaku Gothic Std W8" panose="020B0800000000000000" pitchFamily="34" charset="-128"/>
              </a:rPr>
              <a:t>次像が</a:t>
            </a:r>
            <a:r>
              <a:rPr kumimoji="1" lang="en-US" altLang="ja-JP" dirty="0">
                <a:solidFill>
                  <a:schemeClr val="bg1"/>
                </a:solidFill>
                <a:latin typeface="Hiragino Kaku Gothic Std W8" panose="020B0800000000000000" pitchFamily="34" charset="-128"/>
                <a:ea typeface="Hiragino Kaku Gothic Std W8" panose="020B0800000000000000" pitchFamily="34" charset="-128"/>
              </a:rPr>
              <a:t>1</a:t>
            </a:r>
            <a:r>
              <a:rPr kumimoji="1" lang="ja-JP" altLang="en-US">
                <a:solidFill>
                  <a:schemeClr val="bg1"/>
                </a:solidFill>
                <a:latin typeface="Hiragino Kaku Gothic Std W8" panose="020B0800000000000000" pitchFamily="34" charset="-128"/>
                <a:ea typeface="Hiragino Kaku Gothic Std W8" panose="020B0800000000000000" pitchFamily="34" charset="-128"/>
              </a:rPr>
              <a:t>重に観測される状況の可視化</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096000" y="4071902"/>
            <a:ext cx="5257800" cy="2921565"/>
          </a:xfrm>
        </p:spPr>
        <p:txBody>
          <a:bodyPr>
            <a:normAutofit/>
          </a:bodyPr>
          <a:lstStyle/>
          <a:p>
            <a:pPr marL="0" indent="0">
              <a:lnSpc>
                <a:spcPct val="100000"/>
              </a:lnSpc>
              <a:buNone/>
            </a:pPr>
            <a:r>
              <a:rPr lang="en-US" altLang="ja-JP" sz="2400" dirty="0"/>
              <a:t>1</a:t>
            </a:r>
            <a:r>
              <a:rPr lang="ja-JP" altLang="en-US" sz="2400"/>
              <a:t>次像が</a:t>
            </a:r>
            <a:r>
              <a:rPr lang="en-US" altLang="ja-JP" sz="2400" dirty="0"/>
              <a:t>1</a:t>
            </a:r>
            <a:r>
              <a:rPr lang="ja-JP" altLang="en-US" sz="2400"/>
              <a:t>重に観測される状況を可視化すると、左図のようになる。</a:t>
            </a:r>
            <a:endParaRPr lang="en-US" altLang="ja-JP" sz="2400" dirty="0"/>
          </a:p>
          <a:p>
            <a:pPr marL="0" indent="0">
              <a:lnSpc>
                <a:spcPct val="100000"/>
              </a:lnSpc>
              <a:buNone/>
            </a:pPr>
            <a:endParaRPr lang="en-US" altLang="ja-JP" sz="2400" dirty="0"/>
          </a:p>
          <a:p>
            <a:pPr marL="0" indent="0">
              <a:lnSpc>
                <a:spcPct val="100000"/>
              </a:lnSpc>
              <a:buNone/>
            </a:pPr>
            <a:r>
              <a:rPr lang="en-US" altLang="ja-JP" sz="2400" dirty="0"/>
              <a:t>1</a:t>
            </a:r>
            <a:r>
              <a:rPr lang="ja-JP" altLang="en-US" sz="2400"/>
              <a:t>次像でもリングの一部が</a:t>
            </a:r>
            <a:r>
              <a:rPr lang="en-US" altLang="ja-JP" sz="2400" dirty="0"/>
              <a:t>2</a:t>
            </a:r>
            <a:r>
              <a:rPr lang="ja-JP" altLang="en-US" sz="2400"/>
              <a:t>重に投影されているが、その像がつながり、全体として一重の像を作る。</a:t>
            </a:r>
            <a:endParaRPr lang="en-US" altLang="ja-JP" sz="2400" dirty="0"/>
          </a:p>
        </p:txBody>
      </p:sp>
      <p:sp>
        <p:nvSpPr>
          <p:cNvPr id="5" name="スライド番号プレースホルダー 4">
            <a:extLst>
              <a:ext uri="{FF2B5EF4-FFF2-40B4-BE49-F238E27FC236}">
                <a16:creationId xmlns:a16="http://schemas.microsoft.com/office/drawing/2014/main" id="{C8FF1738-F465-661B-8C42-D78760BF48D7}"/>
              </a:ext>
            </a:extLst>
          </p:cNvPr>
          <p:cNvSpPr>
            <a:spLocks noGrp="1"/>
          </p:cNvSpPr>
          <p:nvPr>
            <p:ph type="sldNum" sz="quarter" idx="12"/>
          </p:nvPr>
        </p:nvSpPr>
        <p:spPr/>
        <p:txBody>
          <a:bodyPr/>
          <a:lstStyle/>
          <a:p>
            <a:fld id="{48F63A3B-78C7-47BE-AE5E-E10140E04643}" type="slidenum">
              <a:rPr lang="en-US" smtClean="0"/>
              <a:pPr/>
              <a:t>16</a:t>
            </a:fld>
            <a:r>
              <a:rPr lang="en-US" dirty="0"/>
              <a:t>/17</a:t>
            </a:r>
          </a:p>
        </p:txBody>
      </p:sp>
      <p:sp>
        <p:nvSpPr>
          <p:cNvPr id="7" name="テキスト ボックス 6">
            <a:extLst>
              <a:ext uri="{FF2B5EF4-FFF2-40B4-BE49-F238E27FC236}">
                <a16:creationId xmlns:a16="http://schemas.microsoft.com/office/drawing/2014/main" id="{34EC3DB3-4519-279F-0383-A9A7D0E0309B}"/>
              </a:ext>
            </a:extLst>
          </p:cNvPr>
          <p:cNvSpPr txBox="1"/>
          <p:nvPr/>
        </p:nvSpPr>
        <p:spPr>
          <a:xfrm>
            <a:off x="638922" y="2219355"/>
            <a:ext cx="6096000" cy="830997"/>
          </a:xfrm>
          <a:prstGeom prst="rect">
            <a:avLst/>
          </a:prstGeom>
          <a:noFill/>
        </p:spPr>
        <p:txBody>
          <a:bodyPr wrap="square">
            <a:spAutoFit/>
          </a:bodyPr>
          <a:lstStyle/>
          <a:p>
            <a:pPr marL="0" indent="0">
              <a:lnSpc>
                <a:spcPct val="100000"/>
              </a:lnSpc>
              <a:buNone/>
            </a:pPr>
            <a:r>
              <a:rPr lang="en-US" altLang="ja-JP" sz="2400" dirty="0">
                <a:solidFill>
                  <a:srgbClr val="3198FC"/>
                </a:solidFill>
                <a:latin typeface="Hiragino Kaku Gothic Std W8" panose="020B0800000000000000" pitchFamily="34" charset="-128"/>
                <a:ea typeface="Hiragino Kaku Gothic Std W8" panose="020B0800000000000000" pitchFamily="34" charset="-128"/>
              </a:rPr>
              <a:t>1</a:t>
            </a:r>
            <a:r>
              <a:rPr lang="ja-JP" altLang="en-US" sz="2400">
                <a:solidFill>
                  <a:srgbClr val="3198FC"/>
                </a:solidFill>
                <a:latin typeface="Hiragino Kaku Gothic Std W8" panose="020B0800000000000000" pitchFamily="34" charset="-128"/>
                <a:ea typeface="Hiragino Kaku Gothic Std W8" panose="020B0800000000000000" pitchFamily="34" charset="-128"/>
              </a:rPr>
              <a:t>次像として見える</a:t>
            </a:r>
            <a:endParaRPr lang="en-US" altLang="ja-JP" sz="2400" dirty="0">
              <a:solidFill>
                <a:srgbClr val="3198FC"/>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2400">
                <a:solidFill>
                  <a:srgbClr val="3198FC"/>
                </a:solidFill>
                <a:latin typeface="Hiragino Kaku Gothic Std W8" panose="020B0800000000000000" pitchFamily="34" charset="-128"/>
                <a:ea typeface="Hiragino Kaku Gothic Std W8" panose="020B0800000000000000" pitchFamily="34" charset="-128"/>
              </a:rPr>
              <a:t>リングの一部</a:t>
            </a:r>
            <a:endParaRPr lang="en-US" altLang="ja-JP" sz="2400" dirty="0">
              <a:solidFill>
                <a:srgbClr val="3198FC"/>
              </a:solidFill>
              <a:latin typeface="Hiragino Kaku Gothic Std W8" panose="020B0800000000000000" pitchFamily="34" charset="-128"/>
              <a:ea typeface="Hiragino Kaku Gothic Std W8" panose="020B0800000000000000" pitchFamily="34" charset="-128"/>
            </a:endParaRPr>
          </a:p>
        </p:txBody>
      </p:sp>
      <p:cxnSp>
        <p:nvCxnSpPr>
          <p:cNvPr id="10" name="直線矢印コネクタ 9">
            <a:extLst>
              <a:ext uri="{FF2B5EF4-FFF2-40B4-BE49-F238E27FC236}">
                <a16:creationId xmlns:a16="http://schemas.microsoft.com/office/drawing/2014/main" id="{6C7491C0-6DF2-3F60-DF5D-470EED166A8B}"/>
              </a:ext>
            </a:extLst>
          </p:cNvPr>
          <p:cNvCxnSpPr/>
          <p:nvPr/>
        </p:nvCxnSpPr>
        <p:spPr>
          <a:xfrm>
            <a:off x="1964267" y="2980267"/>
            <a:ext cx="558800" cy="12869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テキスト ボックス 10">
            <a:extLst>
              <a:ext uri="{FF2B5EF4-FFF2-40B4-BE49-F238E27FC236}">
                <a16:creationId xmlns:a16="http://schemas.microsoft.com/office/drawing/2014/main" id="{D9FA11C2-40E6-76A5-AF65-AE0B19A7620B}"/>
              </a:ext>
            </a:extLst>
          </p:cNvPr>
          <p:cNvSpPr txBox="1"/>
          <p:nvPr/>
        </p:nvSpPr>
        <p:spPr>
          <a:xfrm>
            <a:off x="-386315" y="7976039"/>
            <a:ext cx="6096000" cy="646331"/>
          </a:xfrm>
          <a:prstGeom prst="rect">
            <a:avLst/>
          </a:prstGeom>
          <a:noFill/>
        </p:spPr>
        <p:txBody>
          <a:bodyPr wrap="square">
            <a:spAutoFit/>
          </a:bodyPr>
          <a:lstStyle/>
          <a:p>
            <a:pPr marL="0" indent="0">
              <a:lnSpc>
                <a:spcPct val="100000"/>
              </a:lnSpc>
              <a:buNone/>
            </a:pPr>
            <a:endParaRPr lang="en-US" altLang="ja-JP" sz="1800" dirty="0"/>
          </a:p>
          <a:p>
            <a:pPr marL="0" indent="0">
              <a:lnSpc>
                <a:spcPct val="100000"/>
              </a:lnSpc>
              <a:buNone/>
            </a:pPr>
            <a:r>
              <a:rPr lang="ja-JP" altLang="en-US" sz="1800"/>
              <a:t>これはブハダール時空に現れる特徴的な状況で</a:t>
            </a:r>
            <a:endParaRPr lang="en-US" altLang="ja-JP" sz="1800" dirty="0"/>
          </a:p>
        </p:txBody>
      </p:sp>
    </p:spTree>
    <p:extLst>
      <p:ext uri="{BB962C8B-B14F-4D97-AF65-F5344CB8AC3E}">
        <p14:creationId xmlns:p14="http://schemas.microsoft.com/office/powerpoint/2010/main" val="2986947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まとめ</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177636" y="1296538"/>
            <a:ext cx="9836728" cy="5424940"/>
          </a:xfrm>
        </p:spPr>
        <p:txBody>
          <a:bodyPr>
            <a:normAutofit/>
          </a:bodyPr>
          <a:lstStyle/>
          <a:p>
            <a:pPr marL="0" indent="0">
              <a:lnSpc>
                <a:spcPct val="100000"/>
              </a:lnSpc>
              <a:buNone/>
            </a:pPr>
            <a:r>
              <a:rPr lang="ja-JP" altLang="en-US" sz="2400"/>
              <a:t>測地線方程式と</a:t>
            </a:r>
            <a:r>
              <a:rPr lang="en-US" altLang="ja-JP" sz="2400" dirty="0"/>
              <a:t>null</a:t>
            </a:r>
            <a:r>
              <a:rPr lang="ja-JP" altLang="en-US" sz="2400"/>
              <a:t>条件を用いて、光の軌道が満たすべき微分方程式を導出し、ブハダール時空における降着円盤の像を作成した。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作成した像とシュバルツシルト時空の像を比較することで、時空構造の違いが高次の</a:t>
            </a:r>
            <a:r>
              <a:rPr lang="en-US" altLang="ja-JP" sz="2400" dirty="0"/>
              <a:t>2</a:t>
            </a:r>
            <a:r>
              <a:rPr lang="ja-JP" altLang="en-US" sz="2400"/>
              <a:t>重像として現れることを見た。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コンパクトネスを表すパラメータ</a:t>
            </a:r>
            <a:r>
              <a:rPr lang="en-US" altLang="ja-JP" sz="2400" dirty="0"/>
              <a:t> a </a:t>
            </a:r>
            <a:r>
              <a:rPr lang="ja-JP" altLang="en-US" sz="2400"/>
              <a:t>による像の変化を調べ、ブハダール時空における特徴的な状況を解析し、リングの高次像が観測できないようになる、ということがわかった。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この結果はブラックホールとの区別ができるため、高解像度の観測に対して新たな洞察を与えることができる。</a:t>
            </a:r>
            <a:endParaRPr lang="en-US" altLang="ja-JP" sz="2400" dirty="0"/>
          </a:p>
        </p:txBody>
      </p:sp>
      <p:sp>
        <p:nvSpPr>
          <p:cNvPr id="5" name="スライド番号プレースホルダー 4">
            <a:extLst>
              <a:ext uri="{FF2B5EF4-FFF2-40B4-BE49-F238E27FC236}">
                <a16:creationId xmlns:a16="http://schemas.microsoft.com/office/drawing/2014/main" id="{08B5CAD7-C84E-F8B9-33EA-CC4B7D153BFE}"/>
              </a:ext>
            </a:extLst>
          </p:cNvPr>
          <p:cNvSpPr>
            <a:spLocks noGrp="1"/>
          </p:cNvSpPr>
          <p:nvPr>
            <p:ph type="sldNum" sz="quarter" idx="12"/>
          </p:nvPr>
        </p:nvSpPr>
        <p:spPr/>
        <p:txBody>
          <a:bodyPr/>
          <a:lstStyle/>
          <a:p>
            <a:fld id="{48F63A3B-78C7-47BE-AE5E-E10140E04643}" type="slidenum">
              <a:rPr lang="en-US" smtClean="0"/>
              <a:pPr/>
              <a:t>17</a:t>
            </a:fld>
            <a:r>
              <a:rPr lang="en-US"/>
              <a:t>/17</a:t>
            </a:r>
            <a:endParaRPr lang="en-US" dirty="0"/>
          </a:p>
        </p:txBody>
      </p:sp>
    </p:spTree>
    <p:extLst>
      <p:ext uri="{BB962C8B-B14F-4D97-AF65-F5344CB8AC3E}">
        <p14:creationId xmlns:p14="http://schemas.microsoft.com/office/powerpoint/2010/main" val="3999705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表 22">
            <a:extLst>
              <a:ext uri="{FF2B5EF4-FFF2-40B4-BE49-F238E27FC236}">
                <a16:creationId xmlns:a16="http://schemas.microsoft.com/office/drawing/2014/main" id="{9FEB932B-FFA7-2EDB-4613-D14A13FF6E6B}"/>
              </a:ext>
            </a:extLst>
          </p:cNvPr>
          <p:cNvGraphicFramePr>
            <a:graphicFrameLocks noGrp="1"/>
          </p:cNvGraphicFramePr>
          <p:nvPr>
            <p:extLst>
              <p:ext uri="{D42A27DB-BD31-4B8C-83A1-F6EECF244321}">
                <p14:modId xmlns:p14="http://schemas.microsoft.com/office/powerpoint/2010/main" val="2943001563"/>
              </p:ext>
            </p:extLst>
          </p:nvPr>
        </p:nvGraphicFramePr>
        <p:xfrm>
          <a:off x="2032000" y="2005819"/>
          <a:ext cx="8128000" cy="3338436"/>
        </p:xfrm>
        <a:graphic>
          <a:graphicData uri="http://schemas.openxmlformats.org/drawingml/2006/table">
            <a:tbl>
              <a:tblPr firstRow="1" firstCol="1">
                <a:tableStyleId>{3B4B98B0-60AC-42C2-AFA5-B58CD77FA1E5}</a:tableStyleId>
              </a:tblPr>
              <a:tblGrid>
                <a:gridCol w="2032000">
                  <a:extLst>
                    <a:ext uri="{9D8B030D-6E8A-4147-A177-3AD203B41FA5}">
                      <a16:colId xmlns:a16="http://schemas.microsoft.com/office/drawing/2014/main" val="3397708445"/>
                    </a:ext>
                  </a:extLst>
                </a:gridCol>
                <a:gridCol w="2032000">
                  <a:extLst>
                    <a:ext uri="{9D8B030D-6E8A-4147-A177-3AD203B41FA5}">
                      <a16:colId xmlns:a16="http://schemas.microsoft.com/office/drawing/2014/main" val="3483009229"/>
                    </a:ext>
                  </a:extLst>
                </a:gridCol>
                <a:gridCol w="2032000">
                  <a:extLst>
                    <a:ext uri="{9D8B030D-6E8A-4147-A177-3AD203B41FA5}">
                      <a16:colId xmlns:a16="http://schemas.microsoft.com/office/drawing/2014/main" val="1415479448"/>
                    </a:ext>
                  </a:extLst>
                </a:gridCol>
                <a:gridCol w="2032000">
                  <a:extLst>
                    <a:ext uri="{9D8B030D-6E8A-4147-A177-3AD203B41FA5}">
                      <a16:colId xmlns:a16="http://schemas.microsoft.com/office/drawing/2014/main" val="2298967667"/>
                    </a:ext>
                  </a:extLst>
                </a:gridCol>
              </a:tblGrid>
              <a:tr h="392283">
                <a:tc>
                  <a:txBody>
                    <a:bodyPr/>
                    <a:lstStyle/>
                    <a:p>
                      <a:endParaRPr kumimoji="1" lang="ja-JP" altLang="en-US"/>
                    </a:p>
                  </a:txBody>
                  <a:tcPr>
                    <a:noFill/>
                  </a:tcPr>
                </a:tc>
                <a:tc>
                  <a:txBody>
                    <a:bodyPr/>
                    <a:lstStyle/>
                    <a:p>
                      <a:pPr algn="ctr"/>
                      <a:r>
                        <a:rPr kumimoji="1" lang="en-US" altLang="ja-JP" sz="2400" dirty="0">
                          <a:solidFill>
                            <a:srgbClr val="FF0000"/>
                          </a:solidFill>
                        </a:rPr>
                        <a:t>0</a:t>
                      </a:r>
                      <a:r>
                        <a:rPr kumimoji="1" lang="ja-JP" altLang="en-US" sz="2400">
                          <a:solidFill>
                            <a:srgbClr val="FF0000"/>
                          </a:solidFill>
                        </a:rPr>
                        <a:t>次像（赤）</a:t>
                      </a:r>
                      <a:endParaRPr kumimoji="1" lang="ja-JP" altLang="en-US" sz="2400">
                        <a:solidFill>
                          <a:srgbClr val="FF0000"/>
                        </a:solidFill>
                        <a:latin typeface="Hiragino Kaku Gothic Std W8" panose="020B0800000000000000" pitchFamily="34" charset="-128"/>
                        <a:ea typeface="Hiragino Kaku Gothic Std W8" panose="020B0800000000000000" pitchFamily="34" charset="-128"/>
                      </a:endParaRPr>
                    </a:p>
                  </a:txBody>
                  <a:tcPr>
                    <a:noFill/>
                  </a:tcPr>
                </a:tc>
                <a:tc>
                  <a:txBody>
                    <a:bodyPr/>
                    <a:lstStyle/>
                    <a:p>
                      <a:pPr algn="ctr"/>
                      <a:r>
                        <a:rPr kumimoji="1" lang="en-US" altLang="ja-JP" sz="2400" dirty="0">
                          <a:solidFill>
                            <a:srgbClr val="3198FC"/>
                          </a:solidFill>
                        </a:rPr>
                        <a:t>1</a:t>
                      </a:r>
                      <a:r>
                        <a:rPr kumimoji="1" lang="ja-JP" altLang="en-US" sz="2400">
                          <a:solidFill>
                            <a:srgbClr val="3198FC"/>
                          </a:solidFill>
                        </a:rPr>
                        <a:t>次像（青）</a:t>
                      </a:r>
                      <a:endParaRPr kumimoji="1" lang="ja-JP" altLang="en-US" sz="2400">
                        <a:solidFill>
                          <a:srgbClr val="3198FC"/>
                        </a:solidFill>
                        <a:latin typeface="Hiragino Kaku Gothic Std W8" panose="020B0800000000000000" pitchFamily="34" charset="-128"/>
                        <a:ea typeface="Hiragino Kaku Gothic Std W8" panose="020B0800000000000000" pitchFamily="34" charset="-128"/>
                      </a:endParaRPr>
                    </a:p>
                  </a:txBody>
                  <a:tcPr>
                    <a:noFill/>
                  </a:tcPr>
                </a:tc>
                <a:tc>
                  <a:txBody>
                    <a:bodyPr/>
                    <a:lstStyle/>
                    <a:p>
                      <a:pPr algn="ctr"/>
                      <a:r>
                        <a:rPr kumimoji="1" lang="en-US" altLang="ja-JP" sz="2400" dirty="0">
                          <a:solidFill>
                            <a:schemeClr val="tx1"/>
                          </a:solidFill>
                        </a:rPr>
                        <a:t>2</a:t>
                      </a:r>
                      <a:r>
                        <a:rPr kumimoji="1" lang="ja-JP" altLang="en-US" sz="2400">
                          <a:solidFill>
                            <a:schemeClr val="tx1"/>
                          </a:solidFill>
                        </a:rPr>
                        <a:t>次像（黒）</a:t>
                      </a:r>
                      <a:endParaRPr kumimoji="1" lang="ja-JP" altLang="en-US" sz="2400">
                        <a:solidFill>
                          <a:schemeClr val="tx1"/>
                        </a:solidFill>
                        <a:latin typeface="Hiragino Kaku Gothic Std W8" panose="020B0800000000000000" pitchFamily="34" charset="-128"/>
                        <a:ea typeface="Hiragino Kaku Gothic Std W8" panose="020B0800000000000000" pitchFamily="34" charset="-128"/>
                      </a:endParaRPr>
                    </a:p>
                  </a:txBody>
                  <a:tcPr>
                    <a:noFill/>
                  </a:tcPr>
                </a:tc>
                <a:extLst>
                  <a:ext uri="{0D108BD9-81ED-4DB2-BD59-A6C34878D82A}">
                    <a16:rowId xmlns:a16="http://schemas.microsoft.com/office/drawing/2014/main" val="4111899611"/>
                  </a:ext>
                </a:extLst>
              </a:tr>
              <a:tr h="960412">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extLst>
                  <a:ext uri="{0D108BD9-81ED-4DB2-BD59-A6C34878D82A}">
                    <a16:rowId xmlns:a16="http://schemas.microsoft.com/office/drawing/2014/main" val="1980248408"/>
                  </a:ext>
                </a:extLst>
              </a:tr>
              <a:tr h="960412">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extLst>
                  <a:ext uri="{0D108BD9-81ED-4DB2-BD59-A6C34878D82A}">
                    <a16:rowId xmlns:a16="http://schemas.microsoft.com/office/drawing/2014/main" val="581854831"/>
                  </a:ext>
                </a:extLst>
              </a:tr>
              <a:tr h="960412">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extLst>
                  <a:ext uri="{0D108BD9-81ED-4DB2-BD59-A6C34878D82A}">
                    <a16:rowId xmlns:a16="http://schemas.microsoft.com/office/drawing/2014/main" val="2516564062"/>
                  </a:ext>
                </a:extLst>
              </a:tr>
            </a:tbl>
          </a:graphicData>
        </a:graphic>
      </p:graphicFrame>
      <p:sp>
        <p:nvSpPr>
          <p:cNvPr id="60" name="角丸四角形 59">
            <a:extLst>
              <a:ext uri="{FF2B5EF4-FFF2-40B4-BE49-F238E27FC236}">
                <a16:creationId xmlns:a16="http://schemas.microsoft.com/office/drawing/2014/main" id="{5620643A-0924-20A8-93D4-56FDC8B27CEF}"/>
              </a:ext>
            </a:extLst>
          </p:cNvPr>
          <p:cNvSpPr/>
          <p:nvPr/>
        </p:nvSpPr>
        <p:spPr>
          <a:xfrm>
            <a:off x="6117765" y="2747009"/>
            <a:ext cx="1741715" cy="569652"/>
          </a:xfrm>
          <a:prstGeom prst="roundRect">
            <a:avLst/>
          </a:prstGeom>
          <a:solidFill>
            <a:schemeClr val="tx2">
              <a:lumMod val="50000"/>
              <a:lumOff val="50000"/>
              <a:alpha val="14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62" name="角丸四角形 61">
            <a:extLst>
              <a:ext uri="{FF2B5EF4-FFF2-40B4-BE49-F238E27FC236}">
                <a16:creationId xmlns:a16="http://schemas.microsoft.com/office/drawing/2014/main" id="{F090DD96-3C6B-4FAE-0637-1F1811E44D05}"/>
              </a:ext>
            </a:extLst>
          </p:cNvPr>
          <p:cNvSpPr/>
          <p:nvPr/>
        </p:nvSpPr>
        <p:spPr>
          <a:xfrm>
            <a:off x="8077162" y="3720024"/>
            <a:ext cx="1741715" cy="569652"/>
          </a:xfrm>
          <a:prstGeom prst="roundRect">
            <a:avLst/>
          </a:prstGeom>
          <a:solidFill>
            <a:schemeClr val="tx1">
              <a:alpha val="1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作成された像</a:t>
            </a:r>
          </a:p>
        </p:txBody>
      </p:sp>
      <p:pic>
        <p:nvPicPr>
          <p:cNvPr id="44" name="図 43">
            <a:extLst>
              <a:ext uri="{FF2B5EF4-FFF2-40B4-BE49-F238E27FC236}">
                <a16:creationId xmlns:a16="http://schemas.microsoft.com/office/drawing/2014/main" id="{900A0E79-D53E-32F3-AFC4-F867C72AC361}"/>
              </a:ext>
            </a:extLst>
          </p:cNvPr>
          <p:cNvPicPr>
            <a:picLocks noChangeAspect="1"/>
          </p:cNvPicPr>
          <p:nvPr/>
        </p:nvPicPr>
        <p:blipFill>
          <a:blip r:embed="rId3"/>
          <a:stretch>
            <a:fillRect/>
          </a:stretch>
        </p:blipFill>
        <p:spPr>
          <a:xfrm>
            <a:off x="2948944" y="2097107"/>
            <a:ext cx="266700" cy="266700"/>
          </a:xfrm>
          <a:prstGeom prst="rect">
            <a:avLst/>
          </a:prstGeom>
        </p:spPr>
      </p:pic>
      <p:pic>
        <p:nvPicPr>
          <p:cNvPr id="45" name="図 44">
            <a:extLst>
              <a:ext uri="{FF2B5EF4-FFF2-40B4-BE49-F238E27FC236}">
                <a16:creationId xmlns:a16="http://schemas.microsoft.com/office/drawing/2014/main" id="{FF0AC1C2-0BE3-5B2C-B0A2-1B179E378D69}"/>
              </a:ext>
            </a:extLst>
          </p:cNvPr>
          <p:cNvPicPr>
            <a:picLocks noChangeAspect="1"/>
          </p:cNvPicPr>
          <p:nvPr/>
        </p:nvPicPr>
        <p:blipFill>
          <a:blip r:embed="rId4"/>
          <a:stretch>
            <a:fillRect/>
          </a:stretch>
        </p:blipFill>
        <p:spPr>
          <a:xfrm>
            <a:off x="2796544" y="2847685"/>
            <a:ext cx="571500" cy="368300"/>
          </a:xfrm>
          <a:prstGeom prst="rect">
            <a:avLst/>
          </a:prstGeom>
        </p:spPr>
      </p:pic>
      <p:pic>
        <p:nvPicPr>
          <p:cNvPr id="46" name="図 45">
            <a:extLst>
              <a:ext uri="{FF2B5EF4-FFF2-40B4-BE49-F238E27FC236}">
                <a16:creationId xmlns:a16="http://schemas.microsoft.com/office/drawing/2014/main" id="{96F852F2-1EBF-1EBE-8330-3F5157E4A87E}"/>
              </a:ext>
            </a:extLst>
          </p:cNvPr>
          <p:cNvPicPr>
            <a:picLocks noChangeAspect="1"/>
          </p:cNvPicPr>
          <p:nvPr/>
        </p:nvPicPr>
        <p:blipFill>
          <a:blip r:embed="rId5"/>
          <a:stretch>
            <a:fillRect/>
          </a:stretch>
        </p:blipFill>
        <p:spPr>
          <a:xfrm>
            <a:off x="2796544" y="4752569"/>
            <a:ext cx="558800" cy="368300"/>
          </a:xfrm>
          <a:prstGeom prst="rect">
            <a:avLst/>
          </a:prstGeom>
        </p:spPr>
      </p:pic>
      <p:pic>
        <p:nvPicPr>
          <p:cNvPr id="47" name="図 46">
            <a:extLst>
              <a:ext uri="{FF2B5EF4-FFF2-40B4-BE49-F238E27FC236}">
                <a16:creationId xmlns:a16="http://schemas.microsoft.com/office/drawing/2014/main" id="{5446EA49-2286-2E93-A313-03924D54447B}"/>
              </a:ext>
            </a:extLst>
          </p:cNvPr>
          <p:cNvPicPr>
            <a:picLocks noChangeAspect="1"/>
          </p:cNvPicPr>
          <p:nvPr/>
        </p:nvPicPr>
        <p:blipFill>
          <a:blip r:embed="rId6"/>
          <a:stretch>
            <a:fillRect/>
          </a:stretch>
        </p:blipFill>
        <p:spPr>
          <a:xfrm>
            <a:off x="2796544" y="3787489"/>
            <a:ext cx="558800" cy="368300"/>
          </a:xfrm>
          <a:prstGeom prst="rect">
            <a:avLst/>
          </a:prstGeom>
        </p:spPr>
      </p:pic>
      <p:sp>
        <p:nvSpPr>
          <p:cNvPr id="3" name="テキスト ボックス 2">
            <a:extLst>
              <a:ext uri="{FF2B5EF4-FFF2-40B4-BE49-F238E27FC236}">
                <a16:creationId xmlns:a16="http://schemas.microsoft.com/office/drawing/2014/main" id="{472C8358-808C-8F34-9362-FB9179E99C93}"/>
              </a:ext>
            </a:extLst>
          </p:cNvPr>
          <p:cNvSpPr txBox="1"/>
          <p:nvPr/>
        </p:nvSpPr>
        <p:spPr>
          <a:xfrm>
            <a:off x="4547362" y="2775392"/>
            <a:ext cx="898244" cy="523220"/>
          </a:xfrm>
          <a:prstGeom prst="rect">
            <a:avLst/>
          </a:prstGeom>
          <a:noFill/>
        </p:spPr>
        <p:txBody>
          <a:bodyPr wrap="square" rtlCol="0">
            <a:spAutoFit/>
          </a:bodyPr>
          <a:lstStyle/>
          <a:p>
            <a:r>
              <a:rPr kumimoji="1" lang="en-US" altLang="ja-JP" sz="2800" dirty="0">
                <a:solidFill>
                  <a:srgbClr val="FF0000"/>
                </a:solidFill>
                <a:latin typeface="Hiragino Kaku Gothic Std W8" panose="020B0800000000000000" pitchFamily="34" charset="-128"/>
                <a:ea typeface="Hiragino Kaku Gothic Std W8" panose="020B0800000000000000" pitchFamily="34" charset="-128"/>
              </a:rPr>
              <a:t>1</a:t>
            </a:r>
            <a:r>
              <a:rPr kumimoji="1" lang="ja-JP" altLang="en-US" sz="2800">
                <a:solidFill>
                  <a:srgbClr val="FF0000"/>
                </a:solidFill>
                <a:latin typeface="Hiragino Kaku Gothic Std W8" panose="020B0800000000000000" pitchFamily="34" charset="-128"/>
                <a:ea typeface="Hiragino Kaku Gothic Std W8" panose="020B0800000000000000" pitchFamily="34" charset="-128"/>
              </a:rPr>
              <a:t>重</a:t>
            </a:r>
          </a:p>
        </p:txBody>
      </p:sp>
      <p:sp>
        <p:nvSpPr>
          <p:cNvPr id="5" name="テキスト ボックス 4">
            <a:extLst>
              <a:ext uri="{FF2B5EF4-FFF2-40B4-BE49-F238E27FC236}">
                <a16:creationId xmlns:a16="http://schemas.microsoft.com/office/drawing/2014/main" id="{E88F7579-ADFC-8162-F180-B608245CA731}"/>
              </a:ext>
            </a:extLst>
          </p:cNvPr>
          <p:cNvSpPr txBox="1"/>
          <p:nvPr/>
        </p:nvSpPr>
        <p:spPr>
          <a:xfrm>
            <a:off x="4547362" y="3710029"/>
            <a:ext cx="898244" cy="523220"/>
          </a:xfrm>
          <a:prstGeom prst="rect">
            <a:avLst/>
          </a:prstGeom>
          <a:noFill/>
        </p:spPr>
        <p:txBody>
          <a:bodyPr wrap="square" rtlCol="0">
            <a:spAutoFit/>
          </a:bodyPr>
          <a:lstStyle/>
          <a:p>
            <a:r>
              <a:rPr kumimoji="1" lang="en-US" altLang="ja-JP" sz="2800" dirty="0">
                <a:solidFill>
                  <a:srgbClr val="FF0000"/>
                </a:solidFill>
                <a:latin typeface="Hiragino Kaku Gothic Std W8" panose="020B0800000000000000" pitchFamily="34" charset="-128"/>
                <a:ea typeface="Hiragino Kaku Gothic Std W8" panose="020B0800000000000000" pitchFamily="34" charset="-128"/>
              </a:rPr>
              <a:t>1</a:t>
            </a:r>
            <a:r>
              <a:rPr kumimoji="1" lang="ja-JP" altLang="en-US" sz="2800">
                <a:solidFill>
                  <a:srgbClr val="FF0000"/>
                </a:solidFill>
                <a:latin typeface="Hiragino Kaku Gothic Std W8" panose="020B0800000000000000" pitchFamily="34" charset="-128"/>
                <a:ea typeface="Hiragino Kaku Gothic Std W8" panose="020B0800000000000000" pitchFamily="34" charset="-128"/>
              </a:rPr>
              <a:t>重</a:t>
            </a:r>
          </a:p>
        </p:txBody>
      </p:sp>
      <p:sp>
        <p:nvSpPr>
          <p:cNvPr id="6" name="テキスト ボックス 5">
            <a:extLst>
              <a:ext uri="{FF2B5EF4-FFF2-40B4-BE49-F238E27FC236}">
                <a16:creationId xmlns:a16="http://schemas.microsoft.com/office/drawing/2014/main" id="{04FB6C8E-C374-D722-35F2-897DA00503F6}"/>
              </a:ext>
            </a:extLst>
          </p:cNvPr>
          <p:cNvSpPr txBox="1"/>
          <p:nvPr/>
        </p:nvSpPr>
        <p:spPr>
          <a:xfrm>
            <a:off x="4543999" y="4672772"/>
            <a:ext cx="898244" cy="523220"/>
          </a:xfrm>
          <a:prstGeom prst="rect">
            <a:avLst/>
          </a:prstGeom>
          <a:noFill/>
        </p:spPr>
        <p:txBody>
          <a:bodyPr wrap="square" rtlCol="0">
            <a:spAutoFit/>
          </a:bodyPr>
          <a:lstStyle/>
          <a:p>
            <a:r>
              <a:rPr kumimoji="1" lang="en-US" altLang="ja-JP" sz="2800" dirty="0">
                <a:solidFill>
                  <a:srgbClr val="FF0000"/>
                </a:solidFill>
                <a:latin typeface="Hiragino Kaku Gothic Std W8" panose="020B0800000000000000" pitchFamily="34" charset="-128"/>
                <a:ea typeface="Hiragino Kaku Gothic Std W8" panose="020B0800000000000000" pitchFamily="34" charset="-128"/>
              </a:rPr>
              <a:t>1</a:t>
            </a:r>
            <a:r>
              <a:rPr kumimoji="1" lang="ja-JP" altLang="en-US" sz="2800">
                <a:solidFill>
                  <a:srgbClr val="FF0000"/>
                </a:solidFill>
                <a:latin typeface="Hiragino Kaku Gothic Std W8" panose="020B0800000000000000" pitchFamily="34" charset="-128"/>
                <a:ea typeface="Hiragino Kaku Gothic Std W8" panose="020B0800000000000000" pitchFamily="34" charset="-128"/>
              </a:rPr>
              <a:t>重</a:t>
            </a:r>
          </a:p>
        </p:txBody>
      </p:sp>
      <p:sp>
        <p:nvSpPr>
          <p:cNvPr id="8" name="テキスト ボックス 7">
            <a:extLst>
              <a:ext uri="{FF2B5EF4-FFF2-40B4-BE49-F238E27FC236}">
                <a16:creationId xmlns:a16="http://schemas.microsoft.com/office/drawing/2014/main" id="{1EBA31FB-3FC2-0205-132D-0E8EA0335F05}"/>
              </a:ext>
            </a:extLst>
          </p:cNvPr>
          <p:cNvSpPr txBox="1"/>
          <p:nvPr/>
        </p:nvSpPr>
        <p:spPr>
          <a:xfrm>
            <a:off x="6539500" y="2778286"/>
            <a:ext cx="898244" cy="523220"/>
          </a:xfrm>
          <a:prstGeom prst="rect">
            <a:avLst/>
          </a:prstGeom>
          <a:noFill/>
        </p:spPr>
        <p:txBody>
          <a:bodyPr wrap="square" rtlCol="0">
            <a:spAutoFit/>
          </a:bodyPr>
          <a:lstStyle/>
          <a:p>
            <a:r>
              <a:rPr kumimoji="1" lang="en-US" altLang="ja-JP" sz="2800" dirty="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1</a:t>
            </a:r>
            <a:r>
              <a:rPr kumimoji="1" lang="ja-JP" altLang="en-US" sz="280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重</a:t>
            </a:r>
          </a:p>
        </p:txBody>
      </p:sp>
      <p:sp>
        <p:nvSpPr>
          <p:cNvPr id="9" name="テキスト ボックス 8">
            <a:extLst>
              <a:ext uri="{FF2B5EF4-FFF2-40B4-BE49-F238E27FC236}">
                <a16:creationId xmlns:a16="http://schemas.microsoft.com/office/drawing/2014/main" id="{028F0543-3801-B867-AEFE-4DB735B605CE}"/>
              </a:ext>
            </a:extLst>
          </p:cNvPr>
          <p:cNvSpPr txBox="1"/>
          <p:nvPr/>
        </p:nvSpPr>
        <p:spPr>
          <a:xfrm>
            <a:off x="6539500" y="3743240"/>
            <a:ext cx="898244" cy="523220"/>
          </a:xfrm>
          <a:prstGeom prst="rect">
            <a:avLst/>
          </a:prstGeom>
          <a:noFill/>
        </p:spPr>
        <p:txBody>
          <a:bodyPr wrap="square" rtlCol="0">
            <a:spAutoFit/>
          </a:bodyPr>
          <a:lstStyle/>
          <a:p>
            <a:r>
              <a:rPr kumimoji="1" lang="en-US" altLang="ja-JP" sz="2800" dirty="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2</a:t>
            </a:r>
            <a:r>
              <a:rPr kumimoji="1" lang="ja-JP" altLang="en-US" sz="280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重</a:t>
            </a:r>
          </a:p>
        </p:txBody>
      </p:sp>
      <p:sp>
        <p:nvSpPr>
          <p:cNvPr id="10" name="テキスト ボックス 9">
            <a:extLst>
              <a:ext uri="{FF2B5EF4-FFF2-40B4-BE49-F238E27FC236}">
                <a16:creationId xmlns:a16="http://schemas.microsoft.com/office/drawing/2014/main" id="{DB53872D-8E5E-B960-5C5E-DFCD0358F83C}"/>
              </a:ext>
            </a:extLst>
          </p:cNvPr>
          <p:cNvSpPr txBox="1"/>
          <p:nvPr/>
        </p:nvSpPr>
        <p:spPr>
          <a:xfrm>
            <a:off x="6539500" y="4706890"/>
            <a:ext cx="898244" cy="523220"/>
          </a:xfrm>
          <a:prstGeom prst="rect">
            <a:avLst/>
          </a:prstGeom>
          <a:noFill/>
        </p:spPr>
        <p:txBody>
          <a:bodyPr wrap="square" rtlCol="0">
            <a:spAutoFit/>
          </a:bodyPr>
          <a:lstStyle/>
          <a:p>
            <a:r>
              <a:rPr kumimoji="1" lang="en-US" altLang="ja-JP" sz="2800" dirty="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2</a:t>
            </a:r>
            <a:r>
              <a:rPr kumimoji="1" lang="ja-JP" altLang="en-US" sz="280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重</a:t>
            </a:r>
          </a:p>
        </p:txBody>
      </p:sp>
      <p:sp>
        <p:nvSpPr>
          <p:cNvPr id="11" name="テキスト ボックス 10">
            <a:extLst>
              <a:ext uri="{FF2B5EF4-FFF2-40B4-BE49-F238E27FC236}">
                <a16:creationId xmlns:a16="http://schemas.microsoft.com/office/drawing/2014/main" id="{DC549A94-23C9-B87F-E553-8991F26084A7}"/>
              </a:ext>
            </a:extLst>
          </p:cNvPr>
          <p:cNvSpPr txBox="1"/>
          <p:nvPr/>
        </p:nvSpPr>
        <p:spPr>
          <a:xfrm>
            <a:off x="8497212" y="3743240"/>
            <a:ext cx="898244" cy="523220"/>
          </a:xfrm>
          <a:prstGeom prst="rect">
            <a:avLst/>
          </a:prstGeom>
          <a:noFill/>
        </p:spPr>
        <p:txBody>
          <a:bodyPr wrap="square" rtlCol="0">
            <a:spAutoFit/>
          </a:bodyPr>
          <a:lstStyle/>
          <a:p>
            <a:r>
              <a:rPr kumimoji="1" lang="en-US" altLang="ja-JP" sz="2800" dirty="0">
                <a:latin typeface="Hiragino Kaku Gothic Std W8" panose="020B0800000000000000" pitchFamily="34" charset="-128"/>
                <a:ea typeface="Hiragino Kaku Gothic Std W8" panose="020B0800000000000000" pitchFamily="34" charset="-128"/>
              </a:rPr>
              <a:t>1</a:t>
            </a:r>
            <a:r>
              <a:rPr kumimoji="1" lang="ja-JP" altLang="en-US" sz="2800">
                <a:latin typeface="Hiragino Kaku Gothic Std W8" panose="020B0800000000000000" pitchFamily="34" charset="-128"/>
                <a:ea typeface="Hiragino Kaku Gothic Std W8" panose="020B0800000000000000" pitchFamily="34" charset="-128"/>
              </a:rPr>
              <a:t>重</a:t>
            </a:r>
          </a:p>
        </p:txBody>
      </p:sp>
      <p:sp>
        <p:nvSpPr>
          <p:cNvPr id="12" name="テキスト ボックス 11">
            <a:extLst>
              <a:ext uri="{FF2B5EF4-FFF2-40B4-BE49-F238E27FC236}">
                <a16:creationId xmlns:a16="http://schemas.microsoft.com/office/drawing/2014/main" id="{F9A19F6E-BF7A-9B60-1B7C-87E72968AB45}"/>
              </a:ext>
            </a:extLst>
          </p:cNvPr>
          <p:cNvSpPr txBox="1"/>
          <p:nvPr/>
        </p:nvSpPr>
        <p:spPr>
          <a:xfrm>
            <a:off x="8520710" y="4683674"/>
            <a:ext cx="898244" cy="523220"/>
          </a:xfrm>
          <a:prstGeom prst="rect">
            <a:avLst/>
          </a:prstGeom>
          <a:noFill/>
        </p:spPr>
        <p:txBody>
          <a:bodyPr wrap="square" rtlCol="0">
            <a:spAutoFit/>
          </a:bodyPr>
          <a:lstStyle/>
          <a:p>
            <a:r>
              <a:rPr kumimoji="1" lang="en-US" altLang="ja-JP" sz="2800" dirty="0">
                <a:latin typeface="Hiragino Kaku Gothic Std W8" panose="020B0800000000000000" pitchFamily="34" charset="-128"/>
                <a:ea typeface="Hiragino Kaku Gothic Std W8" panose="020B0800000000000000" pitchFamily="34" charset="-128"/>
              </a:rPr>
              <a:t>2</a:t>
            </a:r>
            <a:r>
              <a:rPr kumimoji="1" lang="ja-JP" altLang="en-US" sz="2800">
                <a:latin typeface="Hiragino Kaku Gothic Std W8" panose="020B0800000000000000" pitchFamily="34" charset="-128"/>
                <a:ea typeface="Hiragino Kaku Gothic Std W8" panose="020B0800000000000000" pitchFamily="34" charset="-128"/>
              </a:rPr>
              <a:t>重</a:t>
            </a:r>
          </a:p>
        </p:txBody>
      </p:sp>
      <p:sp>
        <p:nvSpPr>
          <p:cNvPr id="14" name="スライド番号プレースホルダー 13">
            <a:extLst>
              <a:ext uri="{FF2B5EF4-FFF2-40B4-BE49-F238E27FC236}">
                <a16:creationId xmlns:a16="http://schemas.microsoft.com/office/drawing/2014/main" id="{1D793C40-59A2-1532-805F-650F87F21623}"/>
              </a:ext>
            </a:extLst>
          </p:cNvPr>
          <p:cNvSpPr>
            <a:spLocks noGrp="1"/>
          </p:cNvSpPr>
          <p:nvPr>
            <p:ph type="sldNum" sz="quarter" idx="12"/>
          </p:nvPr>
        </p:nvSpPr>
        <p:spPr/>
        <p:txBody>
          <a:bodyPr/>
          <a:lstStyle/>
          <a:p>
            <a:fld id="{48F63A3B-78C7-47BE-AE5E-E10140E04643}" type="slidenum">
              <a:rPr lang="en-US" smtClean="0"/>
              <a:pPr/>
              <a:t>18</a:t>
            </a:fld>
            <a:r>
              <a:rPr lang="en-US"/>
              <a:t>/17</a:t>
            </a:r>
            <a:endParaRPr lang="en-US" dirty="0"/>
          </a:p>
        </p:txBody>
      </p:sp>
      <p:sp>
        <p:nvSpPr>
          <p:cNvPr id="15" name="角丸四角形 14">
            <a:extLst>
              <a:ext uri="{FF2B5EF4-FFF2-40B4-BE49-F238E27FC236}">
                <a16:creationId xmlns:a16="http://schemas.microsoft.com/office/drawing/2014/main" id="{444A287C-3A64-3F7F-472D-C93593F62F69}"/>
              </a:ext>
            </a:extLst>
          </p:cNvPr>
          <p:cNvSpPr/>
          <p:nvPr/>
        </p:nvSpPr>
        <p:spPr>
          <a:xfrm>
            <a:off x="8098974" y="2775392"/>
            <a:ext cx="1741715" cy="569652"/>
          </a:xfrm>
          <a:prstGeom prst="roundRect">
            <a:avLst/>
          </a:prstGeom>
          <a:solidFill>
            <a:schemeClr val="tx1">
              <a:alpha val="1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41537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角丸四角形 60">
            <a:extLst>
              <a:ext uri="{FF2B5EF4-FFF2-40B4-BE49-F238E27FC236}">
                <a16:creationId xmlns:a16="http://schemas.microsoft.com/office/drawing/2014/main" id="{C0EBABBB-CB5B-DB24-EA7D-1B677B290E8E}"/>
              </a:ext>
            </a:extLst>
          </p:cNvPr>
          <p:cNvSpPr/>
          <p:nvPr/>
        </p:nvSpPr>
        <p:spPr>
          <a:xfrm>
            <a:off x="6117765" y="4660458"/>
            <a:ext cx="1741715" cy="569652"/>
          </a:xfrm>
          <a:prstGeom prst="roundRect">
            <a:avLst/>
          </a:prstGeom>
          <a:solidFill>
            <a:schemeClr val="tx2">
              <a:lumMod val="50000"/>
              <a:lumOff val="50000"/>
              <a:alpha val="14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60" name="角丸四角形 59">
            <a:extLst>
              <a:ext uri="{FF2B5EF4-FFF2-40B4-BE49-F238E27FC236}">
                <a16:creationId xmlns:a16="http://schemas.microsoft.com/office/drawing/2014/main" id="{5620643A-0924-20A8-93D4-56FDC8B27CEF}"/>
              </a:ext>
            </a:extLst>
          </p:cNvPr>
          <p:cNvSpPr/>
          <p:nvPr/>
        </p:nvSpPr>
        <p:spPr>
          <a:xfrm>
            <a:off x="6117770" y="3696808"/>
            <a:ext cx="1741715" cy="569652"/>
          </a:xfrm>
          <a:prstGeom prst="roundRect">
            <a:avLst/>
          </a:prstGeom>
          <a:solidFill>
            <a:schemeClr val="tx2">
              <a:lumMod val="50000"/>
              <a:lumOff val="50000"/>
              <a:alpha val="14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62" name="角丸四角形 61">
            <a:extLst>
              <a:ext uri="{FF2B5EF4-FFF2-40B4-BE49-F238E27FC236}">
                <a16:creationId xmlns:a16="http://schemas.microsoft.com/office/drawing/2014/main" id="{F090DD96-3C6B-4FAE-0637-1F1811E44D05}"/>
              </a:ext>
            </a:extLst>
          </p:cNvPr>
          <p:cNvSpPr/>
          <p:nvPr/>
        </p:nvSpPr>
        <p:spPr>
          <a:xfrm>
            <a:off x="8098975" y="4651366"/>
            <a:ext cx="1741715" cy="569652"/>
          </a:xfrm>
          <a:prstGeom prst="roundRect">
            <a:avLst/>
          </a:prstGeom>
          <a:solidFill>
            <a:schemeClr val="tx1">
              <a:alpha val="1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graphicFrame>
        <p:nvGraphicFramePr>
          <p:cNvPr id="23" name="表 22">
            <a:extLst>
              <a:ext uri="{FF2B5EF4-FFF2-40B4-BE49-F238E27FC236}">
                <a16:creationId xmlns:a16="http://schemas.microsoft.com/office/drawing/2014/main" id="{9FEB932B-FFA7-2EDB-4613-D14A13FF6E6B}"/>
              </a:ext>
            </a:extLst>
          </p:cNvPr>
          <p:cNvGraphicFramePr>
            <a:graphicFrameLocks noGrp="1"/>
          </p:cNvGraphicFramePr>
          <p:nvPr/>
        </p:nvGraphicFramePr>
        <p:xfrm>
          <a:off x="2032000" y="2005819"/>
          <a:ext cx="8128000" cy="3338436"/>
        </p:xfrm>
        <a:graphic>
          <a:graphicData uri="http://schemas.openxmlformats.org/drawingml/2006/table">
            <a:tbl>
              <a:tblPr firstRow="1" firstCol="1">
                <a:tableStyleId>{3B4B98B0-60AC-42C2-AFA5-B58CD77FA1E5}</a:tableStyleId>
              </a:tblPr>
              <a:tblGrid>
                <a:gridCol w="2032000">
                  <a:extLst>
                    <a:ext uri="{9D8B030D-6E8A-4147-A177-3AD203B41FA5}">
                      <a16:colId xmlns:a16="http://schemas.microsoft.com/office/drawing/2014/main" val="3397708445"/>
                    </a:ext>
                  </a:extLst>
                </a:gridCol>
                <a:gridCol w="2032000">
                  <a:extLst>
                    <a:ext uri="{9D8B030D-6E8A-4147-A177-3AD203B41FA5}">
                      <a16:colId xmlns:a16="http://schemas.microsoft.com/office/drawing/2014/main" val="3483009229"/>
                    </a:ext>
                  </a:extLst>
                </a:gridCol>
                <a:gridCol w="2032000">
                  <a:extLst>
                    <a:ext uri="{9D8B030D-6E8A-4147-A177-3AD203B41FA5}">
                      <a16:colId xmlns:a16="http://schemas.microsoft.com/office/drawing/2014/main" val="1415479448"/>
                    </a:ext>
                  </a:extLst>
                </a:gridCol>
                <a:gridCol w="2032000">
                  <a:extLst>
                    <a:ext uri="{9D8B030D-6E8A-4147-A177-3AD203B41FA5}">
                      <a16:colId xmlns:a16="http://schemas.microsoft.com/office/drawing/2014/main" val="2298967667"/>
                    </a:ext>
                  </a:extLst>
                </a:gridCol>
              </a:tblGrid>
              <a:tr h="392283">
                <a:tc>
                  <a:txBody>
                    <a:bodyPr/>
                    <a:lstStyle/>
                    <a:p>
                      <a:endParaRPr kumimoji="1" lang="ja-JP" altLang="en-US"/>
                    </a:p>
                  </a:txBody>
                  <a:tcPr>
                    <a:noFill/>
                  </a:tcPr>
                </a:tc>
                <a:tc>
                  <a:txBody>
                    <a:bodyPr/>
                    <a:lstStyle/>
                    <a:p>
                      <a:pPr algn="ctr"/>
                      <a:r>
                        <a:rPr kumimoji="1" lang="en-US" altLang="ja-JP" sz="2400" dirty="0">
                          <a:solidFill>
                            <a:srgbClr val="FF0000"/>
                          </a:solidFill>
                        </a:rPr>
                        <a:t>0</a:t>
                      </a:r>
                      <a:r>
                        <a:rPr kumimoji="1" lang="ja-JP" altLang="en-US" sz="2400">
                          <a:solidFill>
                            <a:srgbClr val="FF0000"/>
                          </a:solidFill>
                        </a:rPr>
                        <a:t>次像（赤）</a:t>
                      </a:r>
                      <a:endParaRPr kumimoji="1" lang="ja-JP" altLang="en-US" sz="2400">
                        <a:solidFill>
                          <a:srgbClr val="FF0000"/>
                        </a:solidFill>
                        <a:latin typeface="Hiragino Kaku Gothic Std W8" panose="020B0800000000000000" pitchFamily="34" charset="-128"/>
                        <a:ea typeface="Hiragino Kaku Gothic Std W8" panose="020B0800000000000000" pitchFamily="34" charset="-128"/>
                      </a:endParaRPr>
                    </a:p>
                  </a:txBody>
                  <a:tcPr>
                    <a:noFill/>
                  </a:tcPr>
                </a:tc>
                <a:tc>
                  <a:txBody>
                    <a:bodyPr/>
                    <a:lstStyle/>
                    <a:p>
                      <a:pPr algn="ctr"/>
                      <a:r>
                        <a:rPr kumimoji="1" lang="en-US" altLang="ja-JP" sz="2400" dirty="0">
                          <a:solidFill>
                            <a:srgbClr val="3198FC"/>
                          </a:solidFill>
                        </a:rPr>
                        <a:t>1</a:t>
                      </a:r>
                      <a:r>
                        <a:rPr kumimoji="1" lang="ja-JP" altLang="en-US" sz="2400">
                          <a:solidFill>
                            <a:srgbClr val="3198FC"/>
                          </a:solidFill>
                        </a:rPr>
                        <a:t>次像（青）</a:t>
                      </a:r>
                      <a:endParaRPr kumimoji="1" lang="ja-JP" altLang="en-US" sz="2400">
                        <a:solidFill>
                          <a:srgbClr val="3198FC"/>
                        </a:solidFill>
                        <a:latin typeface="Hiragino Kaku Gothic Std W8" panose="020B0800000000000000" pitchFamily="34" charset="-128"/>
                        <a:ea typeface="Hiragino Kaku Gothic Std W8" panose="020B0800000000000000" pitchFamily="34" charset="-128"/>
                      </a:endParaRPr>
                    </a:p>
                  </a:txBody>
                  <a:tcPr>
                    <a:noFill/>
                  </a:tcPr>
                </a:tc>
                <a:tc>
                  <a:txBody>
                    <a:bodyPr/>
                    <a:lstStyle/>
                    <a:p>
                      <a:pPr algn="ctr"/>
                      <a:r>
                        <a:rPr kumimoji="1" lang="en-US" altLang="ja-JP" sz="2400" dirty="0">
                          <a:solidFill>
                            <a:schemeClr val="tx1"/>
                          </a:solidFill>
                        </a:rPr>
                        <a:t>2</a:t>
                      </a:r>
                      <a:r>
                        <a:rPr kumimoji="1" lang="ja-JP" altLang="en-US" sz="2400">
                          <a:solidFill>
                            <a:schemeClr val="tx1"/>
                          </a:solidFill>
                        </a:rPr>
                        <a:t>次像（黒）</a:t>
                      </a:r>
                      <a:endParaRPr kumimoji="1" lang="ja-JP" altLang="en-US" sz="2400">
                        <a:solidFill>
                          <a:schemeClr val="tx1"/>
                        </a:solidFill>
                        <a:latin typeface="Hiragino Kaku Gothic Std W8" panose="020B0800000000000000" pitchFamily="34" charset="-128"/>
                        <a:ea typeface="Hiragino Kaku Gothic Std W8" panose="020B0800000000000000" pitchFamily="34" charset="-128"/>
                      </a:endParaRPr>
                    </a:p>
                  </a:txBody>
                  <a:tcPr>
                    <a:noFill/>
                  </a:tcPr>
                </a:tc>
                <a:extLst>
                  <a:ext uri="{0D108BD9-81ED-4DB2-BD59-A6C34878D82A}">
                    <a16:rowId xmlns:a16="http://schemas.microsoft.com/office/drawing/2014/main" val="4111899611"/>
                  </a:ext>
                </a:extLst>
              </a:tr>
              <a:tr h="960412">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extLst>
                  <a:ext uri="{0D108BD9-81ED-4DB2-BD59-A6C34878D82A}">
                    <a16:rowId xmlns:a16="http://schemas.microsoft.com/office/drawing/2014/main" val="1980248408"/>
                  </a:ext>
                </a:extLst>
              </a:tr>
              <a:tr h="960412">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extLst>
                  <a:ext uri="{0D108BD9-81ED-4DB2-BD59-A6C34878D82A}">
                    <a16:rowId xmlns:a16="http://schemas.microsoft.com/office/drawing/2014/main" val="581854831"/>
                  </a:ext>
                </a:extLst>
              </a:tr>
              <a:tr h="960412">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extLst>
                  <a:ext uri="{0D108BD9-81ED-4DB2-BD59-A6C34878D82A}">
                    <a16:rowId xmlns:a16="http://schemas.microsoft.com/office/drawing/2014/main" val="2516564062"/>
                  </a:ext>
                </a:extLst>
              </a:tr>
            </a:tbl>
          </a:graphicData>
        </a:graphic>
      </p:graphicFrame>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作成された像</a:t>
            </a:r>
          </a:p>
        </p:txBody>
      </p:sp>
      <p:pic>
        <p:nvPicPr>
          <p:cNvPr id="44" name="図 43">
            <a:extLst>
              <a:ext uri="{FF2B5EF4-FFF2-40B4-BE49-F238E27FC236}">
                <a16:creationId xmlns:a16="http://schemas.microsoft.com/office/drawing/2014/main" id="{900A0E79-D53E-32F3-AFC4-F867C72AC361}"/>
              </a:ext>
            </a:extLst>
          </p:cNvPr>
          <p:cNvPicPr>
            <a:picLocks noChangeAspect="1"/>
          </p:cNvPicPr>
          <p:nvPr/>
        </p:nvPicPr>
        <p:blipFill>
          <a:blip r:embed="rId3"/>
          <a:stretch>
            <a:fillRect/>
          </a:stretch>
        </p:blipFill>
        <p:spPr>
          <a:xfrm>
            <a:off x="2948944" y="2097107"/>
            <a:ext cx="266700" cy="266700"/>
          </a:xfrm>
          <a:prstGeom prst="rect">
            <a:avLst/>
          </a:prstGeom>
        </p:spPr>
      </p:pic>
      <p:pic>
        <p:nvPicPr>
          <p:cNvPr id="45" name="図 44">
            <a:extLst>
              <a:ext uri="{FF2B5EF4-FFF2-40B4-BE49-F238E27FC236}">
                <a16:creationId xmlns:a16="http://schemas.microsoft.com/office/drawing/2014/main" id="{FF0AC1C2-0BE3-5B2C-B0A2-1B179E378D69}"/>
              </a:ext>
            </a:extLst>
          </p:cNvPr>
          <p:cNvPicPr>
            <a:picLocks noChangeAspect="1"/>
          </p:cNvPicPr>
          <p:nvPr/>
        </p:nvPicPr>
        <p:blipFill>
          <a:blip r:embed="rId4"/>
          <a:stretch>
            <a:fillRect/>
          </a:stretch>
        </p:blipFill>
        <p:spPr>
          <a:xfrm>
            <a:off x="2796544" y="2847685"/>
            <a:ext cx="571500" cy="368300"/>
          </a:xfrm>
          <a:prstGeom prst="rect">
            <a:avLst/>
          </a:prstGeom>
        </p:spPr>
      </p:pic>
      <p:pic>
        <p:nvPicPr>
          <p:cNvPr id="46" name="図 45">
            <a:extLst>
              <a:ext uri="{FF2B5EF4-FFF2-40B4-BE49-F238E27FC236}">
                <a16:creationId xmlns:a16="http://schemas.microsoft.com/office/drawing/2014/main" id="{96F852F2-1EBF-1EBE-8330-3F5157E4A87E}"/>
              </a:ext>
            </a:extLst>
          </p:cNvPr>
          <p:cNvPicPr>
            <a:picLocks noChangeAspect="1"/>
          </p:cNvPicPr>
          <p:nvPr/>
        </p:nvPicPr>
        <p:blipFill>
          <a:blip r:embed="rId5"/>
          <a:stretch>
            <a:fillRect/>
          </a:stretch>
        </p:blipFill>
        <p:spPr>
          <a:xfrm>
            <a:off x="2796544" y="4752569"/>
            <a:ext cx="558800" cy="368300"/>
          </a:xfrm>
          <a:prstGeom prst="rect">
            <a:avLst/>
          </a:prstGeom>
        </p:spPr>
      </p:pic>
      <p:pic>
        <p:nvPicPr>
          <p:cNvPr id="47" name="図 46">
            <a:extLst>
              <a:ext uri="{FF2B5EF4-FFF2-40B4-BE49-F238E27FC236}">
                <a16:creationId xmlns:a16="http://schemas.microsoft.com/office/drawing/2014/main" id="{5446EA49-2286-2E93-A313-03924D54447B}"/>
              </a:ext>
            </a:extLst>
          </p:cNvPr>
          <p:cNvPicPr>
            <a:picLocks noChangeAspect="1"/>
          </p:cNvPicPr>
          <p:nvPr/>
        </p:nvPicPr>
        <p:blipFill>
          <a:blip r:embed="rId6"/>
          <a:stretch>
            <a:fillRect/>
          </a:stretch>
        </p:blipFill>
        <p:spPr>
          <a:xfrm>
            <a:off x="2796544" y="3787489"/>
            <a:ext cx="558800" cy="368300"/>
          </a:xfrm>
          <a:prstGeom prst="rect">
            <a:avLst/>
          </a:prstGeom>
        </p:spPr>
      </p:pic>
      <p:sp>
        <p:nvSpPr>
          <p:cNvPr id="3" name="テキスト ボックス 2">
            <a:extLst>
              <a:ext uri="{FF2B5EF4-FFF2-40B4-BE49-F238E27FC236}">
                <a16:creationId xmlns:a16="http://schemas.microsoft.com/office/drawing/2014/main" id="{472C8358-808C-8F34-9362-FB9179E99C93}"/>
              </a:ext>
            </a:extLst>
          </p:cNvPr>
          <p:cNvSpPr txBox="1"/>
          <p:nvPr/>
        </p:nvSpPr>
        <p:spPr>
          <a:xfrm>
            <a:off x="4547362" y="2775392"/>
            <a:ext cx="898244" cy="523220"/>
          </a:xfrm>
          <a:prstGeom prst="rect">
            <a:avLst/>
          </a:prstGeom>
          <a:noFill/>
        </p:spPr>
        <p:txBody>
          <a:bodyPr wrap="square" rtlCol="0">
            <a:spAutoFit/>
          </a:bodyPr>
          <a:lstStyle/>
          <a:p>
            <a:r>
              <a:rPr kumimoji="1" lang="en-US" altLang="ja-JP" sz="2800" dirty="0">
                <a:solidFill>
                  <a:srgbClr val="FF0000"/>
                </a:solidFill>
                <a:latin typeface="Hiragino Kaku Gothic Std W8" panose="020B0800000000000000" pitchFamily="34" charset="-128"/>
                <a:ea typeface="Hiragino Kaku Gothic Std W8" panose="020B0800000000000000" pitchFamily="34" charset="-128"/>
              </a:rPr>
              <a:t>1</a:t>
            </a:r>
            <a:r>
              <a:rPr kumimoji="1" lang="ja-JP" altLang="en-US" sz="2800">
                <a:solidFill>
                  <a:srgbClr val="FF0000"/>
                </a:solidFill>
                <a:latin typeface="Hiragino Kaku Gothic Std W8" panose="020B0800000000000000" pitchFamily="34" charset="-128"/>
                <a:ea typeface="Hiragino Kaku Gothic Std W8" panose="020B0800000000000000" pitchFamily="34" charset="-128"/>
              </a:rPr>
              <a:t>重</a:t>
            </a:r>
          </a:p>
        </p:txBody>
      </p:sp>
      <p:sp>
        <p:nvSpPr>
          <p:cNvPr id="5" name="テキスト ボックス 4">
            <a:extLst>
              <a:ext uri="{FF2B5EF4-FFF2-40B4-BE49-F238E27FC236}">
                <a16:creationId xmlns:a16="http://schemas.microsoft.com/office/drawing/2014/main" id="{E88F7579-ADFC-8162-F180-B608245CA731}"/>
              </a:ext>
            </a:extLst>
          </p:cNvPr>
          <p:cNvSpPr txBox="1"/>
          <p:nvPr/>
        </p:nvSpPr>
        <p:spPr>
          <a:xfrm>
            <a:off x="4547362" y="3710029"/>
            <a:ext cx="898244" cy="523220"/>
          </a:xfrm>
          <a:prstGeom prst="rect">
            <a:avLst/>
          </a:prstGeom>
          <a:noFill/>
        </p:spPr>
        <p:txBody>
          <a:bodyPr wrap="square" rtlCol="0">
            <a:spAutoFit/>
          </a:bodyPr>
          <a:lstStyle/>
          <a:p>
            <a:r>
              <a:rPr kumimoji="1" lang="en-US" altLang="ja-JP" sz="2800" dirty="0">
                <a:solidFill>
                  <a:srgbClr val="FF0000"/>
                </a:solidFill>
                <a:latin typeface="Hiragino Kaku Gothic Std W8" panose="020B0800000000000000" pitchFamily="34" charset="-128"/>
                <a:ea typeface="Hiragino Kaku Gothic Std W8" panose="020B0800000000000000" pitchFamily="34" charset="-128"/>
              </a:rPr>
              <a:t>1</a:t>
            </a:r>
            <a:r>
              <a:rPr kumimoji="1" lang="ja-JP" altLang="en-US" sz="2800">
                <a:solidFill>
                  <a:srgbClr val="FF0000"/>
                </a:solidFill>
                <a:latin typeface="Hiragino Kaku Gothic Std W8" panose="020B0800000000000000" pitchFamily="34" charset="-128"/>
                <a:ea typeface="Hiragino Kaku Gothic Std W8" panose="020B0800000000000000" pitchFamily="34" charset="-128"/>
              </a:rPr>
              <a:t>重</a:t>
            </a:r>
          </a:p>
        </p:txBody>
      </p:sp>
      <p:sp>
        <p:nvSpPr>
          <p:cNvPr id="6" name="テキスト ボックス 5">
            <a:extLst>
              <a:ext uri="{FF2B5EF4-FFF2-40B4-BE49-F238E27FC236}">
                <a16:creationId xmlns:a16="http://schemas.microsoft.com/office/drawing/2014/main" id="{04FB6C8E-C374-D722-35F2-897DA00503F6}"/>
              </a:ext>
            </a:extLst>
          </p:cNvPr>
          <p:cNvSpPr txBox="1"/>
          <p:nvPr/>
        </p:nvSpPr>
        <p:spPr>
          <a:xfrm>
            <a:off x="4543999" y="4672772"/>
            <a:ext cx="898244" cy="523220"/>
          </a:xfrm>
          <a:prstGeom prst="rect">
            <a:avLst/>
          </a:prstGeom>
          <a:noFill/>
        </p:spPr>
        <p:txBody>
          <a:bodyPr wrap="square" rtlCol="0">
            <a:spAutoFit/>
          </a:bodyPr>
          <a:lstStyle/>
          <a:p>
            <a:r>
              <a:rPr kumimoji="1" lang="en-US" altLang="ja-JP" sz="2800" dirty="0">
                <a:solidFill>
                  <a:srgbClr val="FF0000"/>
                </a:solidFill>
                <a:latin typeface="Hiragino Kaku Gothic Std W8" panose="020B0800000000000000" pitchFamily="34" charset="-128"/>
                <a:ea typeface="Hiragino Kaku Gothic Std W8" panose="020B0800000000000000" pitchFamily="34" charset="-128"/>
              </a:rPr>
              <a:t>1</a:t>
            </a:r>
            <a:r>
              <a:rPr kumimoji="1" lang="ja-JP" altLang="en-US" sz="2800">
                <a:solidFill>
                  <a:srgbClr val="FF0000"/>
                </a:solidFill>
                <a:latin typeface="Hiragino Kaku Gothic Std W8" panose="020B0800000000000000" pitchFamily="34" charset="-128"/>
                <a:ea typeface="Hiragino Kaku Gothic Std W8" panose="020B0800000000000000" pitchFamily="34" charset="-128"/>
              </a:rPr>
              <a:t>重</a:t>
            </a:r>
          </a:p>
        </p:txBody>
      </p:sp>
      <p:sp>
        <p:nvSpPr>
          <p:cNvPr id="8" name="テキスト ボックス 7">
            <a:extLst>
              <a:ext uri="{FF2B5EF4-FFF2-40B4-BE49-F238E27FC236}">
                <a16:creationId xmlns:a16="http://schemas.microsoft.com/office/drawing/2014/main" id="{1EBA31FB-3FC2-0205-132D-0E8EA0335F05}"/>
              </a:ext>
            </a:extLst>
          </p:cNvPr>
          <p:cNvSpPr txBox="1"/>
          <p:nvPr/>
        </p:nvSpPr>
        <p:spPr>
          <a:xfrm>
            <a:off x="6539500" y="2778286"/>
            <a:ext cx="898244" cy="523220"/>
          </a:xfrm>
          <a:prstGeom prst="rect">
            <a:avLst/>
          </a:prstGeom>
          <a:noFill/>
        </p:spPr>
        <p:txBody>
          <a:bodyPr wrap="square" rtlCol="0">
            <a:spAutoFit/>
          </a:bodyPr>
          <a:lstStyle/>
          <a:p>
            <a:r>
              <a:rPr kumimoji="1" lang="en-US" altLang="ja-JP" sz="2800" dirty="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1</a:t>
            </a:r>
            <a:r>
              <a:rPr kumimoji="1" lang="ja-JP" altLang="en-US" sz="280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重</a:t>
            </a:r>
          </a:p>
        </p:txBody>
      </p:sp>
      <p:sp>
        <p:nvSpPr>
          <p:cNvPr id="9" name="テキスト ボックス 8">
            <a:extLst>
              <a:ext uri="{FF2B5EF4-FFF2-40B4-BE49-F238E27FC236}">
                <a16:creationId xmlns:a16="http://schemas.microsoft.com/office/drawing/2014/main" id="{028F0543-3801-B867-AEFE-4DB735B605CE}"/>
              </a:ext>
            </a:extLst>
          </p:cNvPr>
          <p:cNvSpPr txBox="1"/>
          <p:nvPr/>
        </p:nvSpPr>
        <p:spPr>
          <a:xfrm>
            <a:off x="6539500" y="3743240"/>
            <a:ext cx="898244" cy="523220"/>
          </a:xfrm>
          <a:prstGeom prst="rect">
            <a:avLst/>
          </a:prstGeom>
          <a:noFill/>
        </p:spPr>
        <p:txBody>
          <a:bodyPr wrap="square" rtlCol="0">
            <a:spAutoFit/>
          </a:bodyPr>
          <a:lstStyle/>
          <a:p>
            <a:r>
              <a:rPr kumimoji="1" lang="en-US" altLang="ja-JP" sz="2800" dirty="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2</a:t>
            </a:r>
            <a:r>
              <a:rPr kumimoji="1" lang="ja-JP" altLang="en-US" sz="280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重</a:t>
            </a:r>
          </a:p>
        </p:txBody>
      </p:sp>
      <p:sp>
        <p:nvSpPr>
          <p:cNvPr id="10" name="テキスト ボックス 9">
            <a:extLst>
              <a:ext uri="{FF2B5EF4-FFF2-40B4-BE49-F238E27FC236}">
                <a16:creationId xmlns:a16="http://schemas.microsoft.com/office/drawing/2014/main" id="{DB53872D-8E5E-B960-5C5E-DFCD0358F83C}"/>
              </a:ext>
            </a:extLst>
          </p:cNvPr>
          <p:cNvSpPr txBox="1"/>
          <p:nvPr/>
        </p:nvSpPr>
        <p:spPr>
          <a:xfrm>
            <a:off x="6539500" y="4706890"/>
            <a:ext cx="898244" cy="523220"/>
          </a:xfrm>
          <a:prstGeom prst="rect">
            <a:avLst/>
          </a:prstGeom>
          <a:noFill/>
        </p:spPr>
        <p:txBody>
          <a:bodyPr wrap="square" rtlCol="0">
            <a:spAutoFit/>
          </a:bodyPr>
          <a:lstStyle/>
          <a:p>
            <a:r>
              <a:rPr kumimoji="1" lang="en-US" altLang="ja-JP" sz="2800" dirty="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2</a:t>
            </a:r>
            <a:r>
              <a:rPr kumimoji="1" lang="ja-JP" altLang="en-US" sz="280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重</a:t>
            </a:r>
          </a:p>
        </p:txBody>
      </p:sp>
      <p:sp>
        <p:nvSpPr>
          <p:cNvPr id="11" name="テキスト ボックス 10">
            <a:extLst>
              <a:ext uri="{FF2B5EF4-FFF2-40B4-BE49-F238E27FC236}">
                <a16:creationId xmlns:a16="http://schemas.microsoft.com/office/drawing/2014/main" id="{DC549A94-23C9-B87F-E553-8991F26084A7}"/>
              </a:ext>
            </a:extLst>
          </p:cNvPr>
          <p:cNvSpPr txBox="1"/>
          <p:nvPr/>
        </p:nvSpPr>
        <p:spPr>
          <a:xfrm>
            <a:off x="8497212" y="3743240"/>
            <a:ext cx="898244" cy="523220"/>
          </a:xfrm>
          <a:prstGeom prst="rect">
            <a:avLst/>
          </a:prstGeom>
          <a:noFill/>
        </p:spPr>
        <p:txBody>
          <a:bodyPr wrap="square" rtlCol="0">
            <a:spAutoFit/>
          </a:bodyPr>
          <a:lstStyle/>
          <a:p>
            <a:r>
              <a:rPr kumimoji="1" lang="en-US" altLang="ja-JP" sz="2800" dirty="0">
                <a:latin typeface="Hiragino Kaku Gothic Std W8" panose="020B0800000000000000" pitchFamily="34" charset="-128"/>
                <a:ea typeface="Hiragino Kaku Gothic Std W8" panose="020B0800000000000000" pitchFamily="34" charset="-128"/>
              </a:rPr>
              <a:t>1</a:t>
            </a:r>
            <a:r>
              <a:rPr kumimoji="1" lang="ja-JP" altLang="en-US" sz="2800">
                <a:latin typeface="Hiragino Kaku Gothic Std W8" panose="020B0800000000000000" pitchFamily="34" charset="-128"/>
                <a:ea typeface="Hiragino Kaku Gothic Std W8" panose="020B0800000000000000" pitchFamily="34" charset="-128"/>
              </a:rPr>
              <a:t>重</a:t>
            </a:r>
          </a:p>
        </p:txBody>
      </p:sp>
      <p:sp>
        <p:nvSpPr>
          <p:cNvPr id="12" name="テキスト ボックス 11">
            <a:extLst>
              <a:ext uri="{FF2B5EF4-FFF2-40B4-BE49-F238E27FC236}">
                <a16:creationId xmlns:a16="http://schemas.microsoft.com/office/drawing/2014/main" id="{F9A19F6E-BF7A-9B60-1B7C-87E72968AB45}"/>
              </a:ext>
            </a:extLst>
          </p:cNvPr>
          <p:cNvSpPr txBox="1"/>
          <p:nvPr/>
        </p:nvSpPr>
        <p:spPr>
          <a:xfrm>
            <a:off x="8520710" y="4683674"/>
            <a:ext cx="898244" cy="523220"/>
          </a:xfrm>
          <a:prstGeom prst="rect">
            <a:avLst/>
          </a:prstGeom>
          <a:noFill/>
        </p:spPr>
        <p:txBody>
          <a:bodyPr wrap="square" rtlCol="0">
            <a:spAutoFit/>
          </a:bodyPr>
          <a:lstStyle/>
          <a:p>
            <a:r>
              <a:rPr kumimoji="1" lang="en-US" altLang="ja-JP" sz="2800" dirty="0">
                <a:latin typeface="Hiragino Kaku Gothic Std W8" panose="020B0800000000000000" pitchFamily="34" charset="-128"/>
                <a:ea typeface="Hiragino Kaku Gothic Std W8" panose="020B0800000000000000" pitchFamily="34" charset="-128"/>
              </a:rPr>
              <a:t>2</a:t>
            </a:r>
            <a:r>
              <a:rPr kumimoji="1" lang="ja-JP" altLang="en-US" sz="2800">
                <a:latin typeface="Hiragino Kaku Gothic Std W8" panose="020B0800000000000000" pitchFamily="34" charset="-128"/>
                <a:ea typeface="Hiragino Kaku Gothic Std W8" panose="020B0800000000000000" pitchFamily="34" charset="-128"/>
              </a:rPr>
              <a:t>重</a:t>
            </a:r>
          </a:p>
        </p:txBody>
      </p:sp>
      <p:sp>
        <p:nvSpPr>
          <p:cNvPr id="14" name="スライド番号プレースホルダー 13">
            <a:extLst>
              <a:ext uri="{FF2B5EF4-FFF2-40B4-BE49-F238E27FC236}">
                <a16:creationId xmlns:a16="http://schemas.microsoft.com/office/drawing/2014/main" id="{1D793C40-59A2-1532-805F-650F87F21623}"/>
              </a:ext>
            </a:extLst>
          </p:cNvPr>
          <p:cNvSpPr>
            <a:spLocks noGrp="1"/>
          </p:cNvSpPr>
          <p:nvPr>
            <p:ph type="sldNum" sz="quarter" idx="12"/>
          </p:nvPr>
        </p:nvSpPr>
        <p:spPr/>
        <p:txBody>
          <a:bodyPr/>
          <a:lstStyle/>
          <a:p>
            <a:fld id="{48F63A3B-78C7-47BE-AE5E-E10140E04643}" type="slidenum">
              <a:rPr lang="en-US" smtClean="0"/>
              <a:pPr/>
              <a:t>19</a:t>
            </a:fld>
            <a:r>
              <a:rPr lang="en-US"/>
              <a:t>/17</a:t>
            </a:r>
            <a:endParaRPr lang="en-US" dirty="0"/>
          </a:p>
        </p:txBody>
      </p:sp>
    </p:spTree>
    <p:extLst>
      <p:ext uri="{BB962C8B-B14F-4D97-AF65-F5344CB8AC3E}">
        <p14:creationId xmlns:p14="http://schemas.microsoft.com/office/powerpoint/2010/main" val="78125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導入</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007917" y="2387788"/>
            <a:ext cx="10176164" cy="2937164"/>
          </a:xfrm>
        </p:spPr>
        <p:txBody>
          <a:bodyPr>
            <a:normAutofit/>
          </a:bodyPr>
          <a:lstStyle/>
          <a:p>
            <a:pPr marL="0" indent="0">
              <a:lnSpc>
                <a:spcPct val="100000"/>
              </a:lnSpc>
              <a:buNone/>
            </a:pPr>
            <a:r>
              <a:rPr lang="ja-JP" altLang="en-US" sz="2400"/>
              <a:t>大輪講の発表では、ブラックホールを表す時空である</a:t>
            </a:r>
            <a:r>
              <a:rPr lang="ja-JP" altLang="en-US" sz="2400">
                <a:solidFill>
                  <a:srgbClr val="FF0000"/>
                </a:solidFill>
              </a:rPr>
              <a:t>シュバルツシルト時空</a:t>
            </a:r>
            <a:r>
              <a:rPr lang="ja-JP" altLang="en-US" sz="2400"/>
              <a:t>において、発光する円盤（降着円盤）のイメージングを行なった。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卒業研究では、中心領域に高密度の物質場が分布するモデル（高密度コアモデル）を与える</a:t>
            </a:r>
            <a:r>
              <a:rPr lang="ja-JP" altLang="en-US" sz="2400">
                <a:solidFill>
                  <a:srgbClr val="FF0000"/>
                </a:solidFill>
              </a:rPr>
              <a:t>ブハダール時空</a:t>
            </a:r>
            <a:r>
              <a:rPr lang="ja-JP" altLang="en-US" sz="2400"/>
              <a:t>において降着円盤のイメージングを行った。</a:t>
            </a:r>
            <a:endParaRPr lang="en-US" altLang="ja-JP" sz="2400" dirty="0"/>
          </a:p>
        </p:txBody>
      </p:sp>
      <p:sp>
        <p:nvSpPr>
          <p:cNvPr id="5" name="スライド番号プレースホルダー 4">
            <a:extLst>
              <a:ext uri="{FF2B5EF4-FFF2-40B4-BE49-F238E27FC236}">
                <a16:creationId xmlns:a16="http://schemas.microsoft.com/office/drawing/2014/main" id="{47F3BE77-BA96-E1E7-9ED3-582CE74BEEA7}"/>
              </a:ext>
            </a:extLst>
          </p:cNvPr>
          <p:cNvSpPr>
            <a:spLocks noGrp="1"/>
          </p:cNvSpPr>
          <p:nvPr>
            <p:ph type="sldNum" sz="quarter" idx="12"/>
          </p:nvPr>
        </p:nvSpPr>
        <p:spPr/>
        <p:txBody>
          <a:bodyPr/>
          <a:lstStyle/>
          <a:p>
            <a:fld id="{48F63A3B-78C7-47BE-AE5E-E10140E04643}" type="slidenum">
              <a:rPr lang="en-US" smtClean="0"/>
              <a:pPr/>
              <a:t>2</a:t>
            </a:fld>
            <a:r>
              <a:rPr lang="en-US"/>
              <a:t>/17</a:t>
            </a:r>
            <a:endParaRPr lang="en-US" dirty="0"/>
          </a:p>
        </p:txBody>
      </p:sp>
    </p:spTree>
    <p:extLst>
      <p:ext uri="{BB962C8B-B14F-4D97-AF65-F5344CB8AC3E}">
        <p14:creationId xmlns:p14="http://schemas.microsoft.com/office/powerpoint/2010/main" val="3813147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en-US" altLang="ja-JP" dirty="0">
                <a:solidFill>
                  <a:schemeClr val="bg1"/>
                </a:solidFill>
                <a:latin typeface="Hiragino Kaku Gothic Std W8" panose="020B0800000000000000" pitchFamily="34" charset="-128"/>
                <a:ea typeface="Hiragino Kaku Gothic Std W8" panose="020B0800000000000000" pitchFamily="34" charset="-128"/>
              </a:rPr>
              <a:t>2</a:t>
            </a:r>
            <a:r>
              <a:rPr kumimoji="1" lang="ja-JP" altLang="en-US">
                <a:solidFill>
                  <a:schemeClr val="bg1"/>
                </a:solidFill>
                <a:latin typeface="Hiragino Kaku Gothic Std W8" panose="020B0800000000000000" pitchFamily="34" charset="-128"/>
                <a:ea typeface="Hiragino Kaku Gothic Std W8" panose="020B0800000000000000" pitchFamily="34" charset="-128"/>
              </a:rPr>
              <a:t>重像が現れる</a:t>
            </a:r>
            <a:r>
              <a:rPr lang="ja-JP" altLang="en-US">
                <a:solidFill>
                  <a:schemeClr val="bg1"/>
                </a:solidFill>
              </a:rPr>
              <a:t>原因</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7689926" y="2154602"/>
            <a:ext cx="3771418" cy="4384312"/>
          </a:xfrm>
        </p:spPr>
        <p:txBody>
          <a:bodyPr>
            <a:normAutofit/>
          </a:bodyPr>
          <a:lstStyle/>
          <a:p>
            <a:pPr marL="0" indent="0">
              <a:lnSpc>
                <a:spcPct val="100000"/>
              </a:lnSpc>
              <a:buNone/>
            </a:pPr>
            <a:r>
              <a:rPr lang="ja-JP" altLang="en-US" sz="2400">
                <a:solidFill>
                  <a:srgbClr val="FF0000"/>
                </a:solidFill>
              </a:rPr>
              <a:t>シュバルツシルト時空</a:t>
            </a:r>
            <a:r>
              <a:rPr lang="ja-JP" altLang="en-US" sz="2400"/>
              <a:t>では極大部分と最大部分が一致するので、</a:t>
            </a:r>
            <a:r>
              <a:rPr lang="ja-JP" altLang="en-US" sz="2400">
                <a:solidFill>
                  <a:schemeClr val="tx2">
                    <a:lumMod val="50000"/>
                    <a:lumOff val="50000"/>
                  </a:schemeClr>
                </a:solidFill>
              </a:rPr>
              <a:t>中心付近を通る光は中心に落ち込む</a:t>
            </a:r>
            <a:r>
              <a:rPr lang="ja-JP" altLang="en-US" sz="2400"/>
              <a:t>。</a:t>
            </a:r>
            <a:endParaRPr lang="en-US" altLang="ja-JP" sz="2400" dirty="0"/>
          </a:p>
          <a:p>
            <a:pPr marL="0" indent="0">
              <a:lnSpc>
                <a:spcPct val="100000"/>
              </a:lnSpc>
              <a:buNone/>
            </a:pPr>
            <a:endParaRPr lang="en-US" altLang="ja-JP" sz="2400" dirty="0"/>
          </a:p>
          <a:p>
            <a:pPr marL="0" indent="0">
              <a:lnSpc>
                <a:spcPct val="100000"/>
              </a:lnSpc>
              <a:buNone/>
            </a:pPr>
            <a:r>
              <a:rPr lang="ja-JP" altLang="en-US" sz="2400">
                <a:solidFill>
                  <a:srgbClr val="FF0000"/>
                </a:solidFill>
              </a:rPr>
              <a:t>ブハダール時空</a:t>
            </a:r>
            <a:r>
              <a:rPr lang="ja-JP" altLang="en-US" sz="2400"/>
              <a:t>では、</a:t>
            </a:r>
            <a:r>
              <a:rPr lang="ja-JP" altLang="en-US" sz="2400">
                <a:solidFill>
                  <a:schemeClr val="tx2">
                    <a:lumMod val="50000"/>
                    <a:lumOff val="50000"/>
                  </a:schemeClr>
                </a:solidFill>
              </a:rPr>
              <a:t>中心付近を通る光も散乱されて観測者に届く</a:t>
            </a:r>
            <a:r>
              <a:rPr lang="ja-JP" altLang="en-US" sz="2400"/>
              <a:t>。</a:t>
            </a:r>
            <a:endParaRPr lang="en-US" altLang="ja-JP" sz="2400" dirty="0"/>
          </a:p>
        </p:txBody>
      </p:sp>
      <p:pic>
        <p:nvPicPr>
          <p:cNvPr id="17" name="図 16">
            <a:extLst>
              <a:ext uri="{FF2B5EF4-FFF2-40B4-BE49-F238E27FC236}">
                <a16:creationId xmlns:a16="http://schemas.microsoft.com/office/drawing/2014/main" id="{E59986A8-9E60-68B7-8038-4585D77642E9}"/>
              </a:ext>
            </a:extLst>
          </p:cNvPr>
          <p:cNvPicPr>
            <a:picLocks noChangeAspect="1"/>
          </p:cNvPicPr>
          <p:nvPr/>
        </p:nvPicPr>
        <p:blipFill>
          <a:blip r:embed="rId3"/>
          <a:stretch>
            <a:fillRect/>
          </a:stretch>
        </p:blipFill>
        <p:spPr>
          <a:xfrm>
            <a:off x="730656" y="2057120"/>
            <a:ext cx="6267389" cy="4178259"/>
          </a:xfrm>
          <a:prstGeom prst="rect">
            <a:avLst/>
          </a:prstGeom>
        </p:spPr>
      </p:pic>
      <p:sp>
        <p:nvSpPr>
          <p:cNvPr id="24" name="テキスト ボックス 23">
            <a:extLst>
              <a:ext uri="{FF2B5EF4-FFF2-40B4-BE49-F238E27FC236}">
                <a16:creationId xmlns:a16="http://schemas.microsoft.com/office/drawing/2014/main" id="{AB7B2052-2E48-67C8-1090-936799EEFECF}"/>
              </a:ext>
            </a:extLst>
          </p:cNvPr>
          <p:cNvSpPr txBox="1"/>
          <p:nvPr/>
        </p:nvSpPr>
        <p:spPr>
          <a:xfrm>
            <a:off x="1973029" y="1444730"/>
            <a:ext cx="4908218" cy="461665"/>
          </a:xfrm>
          <a:prstGeom prst="rect">
            <a:avLst/>
          </a:prstGeom>
          <a:noFill/>
        </p:spPr>
        <p:txBody>
          <a:bodyPr wrap="square">
            <a:spAutoFit/>
          </a:bodyPr>
          <a:lstStyle/>
          <a:p>
            <a:r>
              <a:rPr lang="ja-JP" altLang="en-US" sz="2400">
                <a:latin typeface="Hiragino Kaku Gothic Std W8" panose="020B0800000000000000" pitchFamily="34" charset="-128"/>
                <a:ea typeface="Hiragino Kaku Gothic Std W8" panose="020B0800000000000000" pitchFamily="34" charset="-128"/>
              </a:rPr>
              <a:t>スクリーンに届くまでに回る角度</a:t>
            </a:r>
          </a:p>
        </p:txBody>
      </p:sp>
      <p:pic>
        <p:nvPicPr>
          <p:cNvPr id="14" name="図 13">
            <a:extLst>
              <a:ext uri="{FF2B5EF4-FFF2-40B4-BE49-F238E27FC236}">
                <a16:creationId xmlns:a16="http://schemas.microsoft.com/office/drawing/2014/main" id="{5A105D75-1C60-97C4-79C8-F6EE22A58DA8}"/>
              </a:ext>
            </a:extLst>
          </p:cNvPr>
          <p:cNvPicPr>
            <a:picLocks noChangeAspect="1"/>
          </p:cNvPicPr>
          <p:nvPr/>
        </p:nvPicPr>
        <p:blipFill>
          <a:blip r:embed="rId4"/>
          <a:stretch>
            <a:fillRect/>
          </a:stretch>
        </p:blipFill>
        <p:spPr>
          <a:xfrm>
            <a:off x="6330530" y="6102029"/>
            <a:ext cx="254000" cy="266700"/>
          </a:xfrm>
          <a:prstGeom prst="rect">
            <a:avLst/>
          </a:prstGeom>
        </p:spPr>
      </p:pic>
      <p:pic>
        <p:nvPicPr>
          <p:cNvPr id="15" name="図 14">
            <a:extLst>
              <a:ext uri="{FF2B5EF4-FFF2-40B4-BE49-F238E27FC236}">
                <a16:creationId xmlns:a16="http://schemas.microsoft.com/office/drawing/2014/main" id="{FE02BBDE-50BF-4204-E033-4A0F74DDCABA}"/>
              </a:ext>
            </a:extLst>
          </p:cNvPr>
          <p:cNvPicPr>
            <a:picLocks noChangeAspect="1"/>
          </p:cNvPicPr>
          <p:nvPr/>
        </p:nvPicPr>
        <p:blipFill>
          <a:blip r:embed="rId5"/>
          <a:stretch>
            <a:fillRect/>
          </a:stretch>
        </p:blipFill>
        <p:spPr>
          <a:xfrm>
            <a:off x="729857" y="2409595"/>
            <a:ext cx="554334" cy="334512"/>
          </a:xfrm>
          <a:prstGeom prst="rect">
            <a:avLst/>
          </a:prstGeom>
        </p:spPr>
      </p:pic>
      <p:pic>
        <p:nvPicPr>
          <p:cNvPr id="19" name="図 18">
            <a:extLst>
              <a:ext uri="{FF2B5EF4-FFF2-40B4-BE49-F238E27FC236}">
                <a16:creationId xmlns:a16="http://schemas.microsoft.com/office/drawing/2014/main" id="{2E5C307D-7F3C-7D05-0583-F43789A5B97F}"/>
              </a:ext>
            </a:extLst>
          </p:cNvPr>
          <p:cNvPicPr>
            <a:picLocks noChangeAspect="1"/>
          </p:cNvPicPr>
          <p:nvPr/>
        </p:nvPicPr>
        <p:blipFill>
          <a:blip r:embed="rId6"/>
          <a:stretch>
            <a:fillRect/>
          </a:stretch>
        </p:blipFill>
        <p:spPr>
          <a:xfrm>
            <a:off x="4321112" y="5580707"/>
            <a:ext cx="1575835" cy="295469"/>
          </a:xfrm>
          <a:prstGeom prst="rect">
            <a:avLst/>
          </a:prstGeom>
        </p:spPr>
      </p:pic>
      <p:pic>
        <p:nvPicPr>
          <p:cNvPr id="21" name="図 20">
            <a:extLst>
              <a:ext uri="{FF2B5EF4-FFF2-40B4-BE49-F238E27FC236}">
                <a16:creationId xmlns:a16="http://schemas.microsoft.com/office/drawing/2014/main" id="{C0435D1E-2CD5-4F3B-16E8-175F0EDA71AE}"/>
              </a:ext>
            </a:extLst>
          </p:cNvPr>
          <p:cNvPicPr>
            <a:picLocks noChangeAspect="1"/>
          </p:cNvPicPr>
          <p:nvPr/>
        </p:nvPicPr>
        <p:blipFill>
          <a:blip r:embed="rId7"/>
          <a:stretch>
            <a:fillRect/>
          </a:stretch>
        </p:blipFill>
        <p:spPr>
          <a:xfrm>
            <a:off x="4235987" y="2515183"/>
            <a:ext cx="1660960" cy="288863"/>
          </a:xfrm>
          <a:prstGeom prst="rect">
            <a:avLst/>
          </a:prstGeom>
        </p:spPr>
      </p:pic>
      <p:pic>
        <p:nvPicPr>
          <p:cNvPr id="22" name="図 21">
            <a:extLst>
              <a:ext uri="{FF2B5EF4-FFF2-40B4-BE49-F238E27FC236}">
                <a16:creationId xmlns:a16="http://schemas.microsoft.com/office/drawing/2014/main" id="{70429B0E-5CB6-D6E4-D6EC-7E4C9F087B6C}"/>
              </a:ext>
            </a:extLst>
          </p:cNvPr>
          <p:cNvPicPr>
            <a:picLocks noChangeAspect="1"/>
          </p:cNvPicPr>
          <p:nvPr/>
        </p:nvPicPr>
        <p:blipFill>
          <a:blip r:embed="rId8"/>
          <a:stretch>
            <a:fillRect/>
          </a:stretch>
        </p:blipFill>
        <p:spPr>
          <a:xfrm>
            <a:off x="4235987" y="3973053"/>
            <a:ext cx="1660960" cy="287474"/>
          </a:xfrm>
          <a:prstGeom prst="rect">
            <a:avLst/>
          </a:prstGeom>
        </p:spPr>
      </p:pic>
      <p:pic>
        <p:nvPicPr>
          <p:cNvPr id="5" name="図 4">
            <a:extLst>
              <a:ext uri="{FF2B5EF4-FFF2-40B4-BE49-F238E27FC236}">
                <a16:creationId xmlns:a16="http://schemas.microsoft.com/office/drawing/2014/main" id="{12B67786-C702-5C30-9A15-0D67B1892C09}"/>
              </a:ext>
            </a:extLst>
          </p:cNvPr>
          <p:cNvPicPr>
            <a:picLocks noChangeAspect="1"/>
          </p:cNvPicPr>
          <p:nvPr/>
        </p:nvPicPr>
        <p:blipFill>
          <a:blip r:embed="rId9"/>
          <a:stretch>
            <a:fillRect/>
          </a:stretch>
        </p:blipFill>
        <p:spPr>
          <a:xfrm>
            <a:off x="5022592" y="4411252"/>
            <a:ext cx="874355" cy="244006"/>
          </a:xfrm>
          <a:prstGeom prst="rect">
            <a:avLst/>
          </a:prstGeom>
        </p:spPr>
      </p:pic>
      <p:pic>
        <p:nvPicPr>
          <p:cNvPr id="8" name="図 7">
            <a:extLst>
              <a:ext uri="{FF2B5EF4-FFF2-40B4-BE49-F238E27FC236}">
                <a16:creationId xmlns:a16="http://schemas.microsoft.com/office/drawing/2014/main" id="{EEDFEB52-7D77-45AC-A411-6EFBEB4901C1}"/>
              </a:ext>
            </a:extLst>
          </p:cNvPr>
          <p:cNvPicPr>
            <a:picLocks noChangeAspect="1"/>
          </p:cNvPicPr>
          <p:nvPr/>
        </p:nvPicPr>
        <p:blipFill>
          <a:blip r:embed="rId10"/>
          <a:stretch>
            <a:fillRect/>
          </a:stretch>
        </p:blipFill>
        <p:spPr>
          <a:xfrm>
            <a:off x="2438420" y="7115028"/>
            <a:ext cx="2851859" cy="881062"/>
          </a:xfrm>
          <a:prstGeom prst="rect">
            <a:avLst/>
          </a:prstGeom>
        </p:spPr>
      </p:pic>
      <p:pic>
        <p:nvPicPr>
          <p:cNvPr id="6" name="図 5">
            <a:extLst>
              <a:ext uri="{FF2B5EF4-FFF2-40B4-BE49-F238E27FC236}">
                <a16:creationId xmlns:a16="http://schemas.microsoft.com/office/drawing/2014/main" id="{B2B2E8C7-0592-EE21-86B8-A8102CF3A03D}"/>
              </a:ext>
            </a:extLst>
          </p:cNvPr>
          <p:cNvPicPr>
            <a:picLocks noChangeAspect="1"/>
          </p:cNvPicPr>
          <p:nvPr/>
        </p:nvPicPr>
        <p:blipFill>
          <a:blip r:embed="rId11"/>
          <a:stretch>
            <a:fillRect/>
          </a:stretch>
        </p:blipFill>
        <p:spPr>
          <a:xfrm>
            <a:off x="1284191" y="1419217"/>
            <a:ext cx="641202" cy="461665"/>
          </a:xfrm>
          <a:prstGeom prst="rect">
            <a:avLst/>
          </a:prstGeom>
        </p:spPr>
      </p:pic>
      <p:sp>
        <p:nvSpPr>
          <p:cNvPr id="10" name="スライド番号プレースホルダー 9">
            <a:extLst>
              <a:ext uri="{FF2B5EF4-FFF2-40B4-BE49-F238E27FC236}">
                <a16:creationId xmlns:a16="http://schemas.microsoft.com/office/drawing/2014/main" id="{D98D42F3-E874-D914-BD22-0AC9F655595A}"/>
              </a:ext>
            </a:extLst>
          </p:cNvPr>
          <p:cNvSpPr>
            <a:spLocks noGrp="1"/>
          </p:cNvSpPr>
          <p:nvPr>
            <p:ph type="sldNum" sz="quarter" idx="12"/>
          </p:nvPr>
        </p:nvSpPr>
        <p:spPr/>
        <p:txBody>
          <a:bodyPr/>
          <a:lstStyle/>
          <a:p>
            <a:fld id="{48F63A3B-78C7-47BE-AE5E-E10140E04643}" type="slidenum">
              <a:rPr lang="en-US" smtClean="0"/>
              <a:pPr/>
              <a:t>20</a:t>
            </a:fld>
            <a:r>
              <a:rPr lang="en-US"/>
              <a:t>/17</a:t>
            </a:r>
            <a:endParaRPr lang="en-US" dirty="0"/>
          </a:p>
        </p:txBody>
      </p:sp>
      <p:cxnSp>
        <p:nvCxnSpPr>
          <p:cNvPr id="12" name="直線矢印コネクタ 11">
            <a:extLst>
              <a:ext uri="{FF2B5EF4-FFF2-40B4-BE49-F238E27FC236}">
                <a16:creationId xmlns:a16="http://schemas.microsoft.com/office/drawing/2014/main" id="{EC637745-98D9-1E13-9356-493F56B9F4B2}"/>
              </a:ext>
            </a:extLst>
          </p:cNvPr>
          <p:cNvCxnSpPr/>
          <p:nvPr/>
        </p:nvCxnSpPr>
        <p:spPr>
          <a:xfrm>
            <a:off x="342900" y="2144420"/>
            <a:ext cx="0" cy="395760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3" name="テキスト ボックス 12">
            <a:extLst>
              <a:ext uri="{FF2B5EF4-FFF2-40B4-BE49-F238E27FC236}">
                <a16:creationId xmlns:a16="http://schemas.microsoft.com/office/drawing/2014/main" id="{8B4423E6-3979-E754-3701-AAAB683176C8}"/>
              </a:ext>
            </a:extLst>
          </p:cNvPr>
          <p:cNvSpPr txBox="1"/>
          <p:nvPr/>
        </p:nvSpPr>
        <p:spPr>
          <a:xfrm>
            <a:off x="-1176110" y="1692937"/>
            <a:ext cx="2757951" cy="461665"/>
          </a:xfrm>
          <a:prstGeom prst="rect">
            <a:avLst/>
          </a:prstGeom>
          <a:noFill/>
        </p:spPr>
        <p:txBody>
          <a:bodyPr wrap="square">
            <a:spAutoFit/>
          </a:bodyPr>
          <a:lstStyle/>
          <a:p>
            <a:r>
              <a:rPr lang="ja-JP" altLang="en-US" sz="2400">
                <a:latin typeface="Hiragino Kaku Gothic Std W8" panose="020B0800000000000000" pitchFamily="34" charset="-128"/>
                <a:ea typeface="Hiragino Kaku Gothic Std W8" panose="020B0800000000000000" pitchFamily="34" charset="-128"/>
              </a:rPr>
              <a:t>中心付近を通る光</a:t>
            </a:r>
          </a:p>
        </p:txBody>
      </p:sp>
      <p:sp>
        <p:nvSpPr>
          <p:cNvPr id="16" name="テキスト ボックス 15">
            <a:extLst>
              <a:ext uri="{FF2B5EF4-FFF2-40B4-BE49-F238E27FC236}">
                <a16:creationId xmlns:a16="http://schemas.microsoft.com/office/drawing/2014/main" id="{CF54F887-35F5-E387-4B64-6514D4410771}"/>
              </a:ext>
            </a:extLst>
          </p:cNvPr>
          <p:cNvSpPr txBox="1"/>
          <p:nvPr/>
        </p:nvSpPr>
        <p:spPr>
          <a:xfrm>
            <a:off x="-1153159" y="6225167"/>
            <a:ext cx="3243211" cy="461665"/>
          </a:xfrm>
          <a:prstGeom prst="rect">
            <a:avLst/>
          </a:prstGeom>
          <a:noFill/>
        </p:spPr>
        <p:txBody>
          <a:bodyPr wrap="square">
            <a:spAutoFit/>
          </a:bodyPr>
          <a:lstStyle/>
          <a:p>
            <a:r>
              <a:rPr lang="ja-JP" altLang="en-US" sz="2400">
                <a:latin typeface="Hiragino Kaku Gothic Std W8" panose="020B0800000000000000" pitchFamily="34" charset="-128"/>
                <a:ea typeface="Hiragino Kaku Gothic Std W8" panose="020B0800000000000000" pitchFamily="34" charset="-128"/>
              </a:rPr>
              <a:t>中心から遠くを通る光</a:t>
            </a:r>
          </a:p>
        </p:txBody>
      </p:sp>
      <p:sp>
        <p:nvSpPr>
          <p:cNvPr id="18" name="テキスト ボックス 17">
            <a:extLst>
              <a:ext uri="{FF2B5EF4-FFF2-40B4-BE49-F238E27FC236}">
                <a16:creationId xmlns:a16="http://schemas.microsoft.com/office/drawing/2014/main" id="{EB2E6D9E-A726-4776-FA62-9A66E5EDF51A}"/>
              </a:ext>
            </a:extLst>
          </p:cNvPr>
          <p:cNvSpPr txBox="1"/>
          <p:nvPr/>
        </p:nvSpPr>
        <p:spPr>
          <a:xfrm>
            <a:off x="6137569" y="2500561"/>
            <a:ext cx="639919" cy="400110"/>
          </a:xfrm>
          <a:prstGeom prst="rect">
            <a:avLst/>
          </a:prstGeom>
          <a:noFill/>
        </p:spPr>
        <p:txBody>
          <a:bodyPr wrap="none" rtlCol="0">
            <a:spAutoFit/>
          </a:bodyPr>
          <a:lstStyle/>
          <a:p>
            <a:r>
              <a:rPr kumimoji="1" lang="en-US" altLang="ja-JP" sz="2000" dirty="0">
                <a:latin typeface="Hiragino Kaku Gothic Std W8" panose="020B0800000000000000" pitchFamily="34" charset="-128"/>
                <a:ea typeface="Hiragino Kaku Gothic Std W8" panose="020B0800000000000000" pitchFamily="34" charset="-128"/>
              </a:rPr>
              <a:t>2</a:t>
            </a:r>
            <a:r>
              <a:rPr kumimoji="1" lang="ja-JP" altLang="en-US" sz="2000">
                <a:latin typeface="Hiragino Kaku Gothic Std W8" panose="020B0800000000000000" pitchFamily="34" charset="-128"/>
                <a:ea typeface="Hiragino Kaku Gothic Std W8" panose="020B0800000000000000" pitchFamily="34" charset="-128"/>
              </a:rPr>
              <a:t>次</a:t>
            </a:r>
          </a:p>
        </p:txBody>
      </p:sp>
      <p:sp>
        <p:nvSpPr>
          <p:cNvPr id="20" name="テキスト ボックス 19">
            <a:extLst>
              <a:ext uri="{FF2B5EF4-FFF2-40B4-BE49-F238E27FC236}">
                <a16:creationId xmlns:a16="http://schemas.microsoft.com/office/drawing/2014/main" id="{92FB29FE-88CC-27E5-EE2B-68F034452386}"/>
              </a:ext>
            </a:extLst>
          </p:cNvPr>
          <p:cNvSpPr txBox="1"/>
          <p:nvPr/>
        </p:nvSpPr>
        <p:spPr>
          <a:xfrm>
            <a:off x="6137570" y="3973053"/>
            <a:ext cx="639919" cy="400110"/>
          </a:xfrm>
          <a:prstGeom prst="rect">
            <a:avLst/>
          </a:prstGeom>
          <a:noFill/>
        </p:spPr>
        <p:txBody>
          <a:bodyPr wrap="none" rtlCol="0">
            <a:spAutoFit/>
          </a:bodyPr>
          <a:lstStyle/>
          <a:p>
            <a:r>
              <a:rPr kumimoji="1" lang="en-US" altLang="ja-JP" sz="2000" dirty="0">
                <a:latin typeface="Hiragino Kaku Gothic Std W8" panose="020B0800000000000000" pitchFamily="34" charset="-128"/>
                <a:ea typeface="Hiragino Kaku Gothic Std W8" panose="020B0800000000000000" pitchFamily="34" charset="-128"/>
              </a:rPr>
              <a:t>3</a:t>
            </a:r>
            <a:r>
              <a:rPr kumimoji="1" lang="ja-JP" altLang="en-US" sz="2000">
                <a:latin typeface="Hiragino Kaku Gothic Std W8" panose="020B0800000000000000" pitchFamily="34" charset="-128"/>
                <a:ea typeface="Hiragino Kaku Gothic Std W8" panose="020B0800000000000000" pitchFamily="34" charset="-128"/>
              </a:rPr>
              <a:t>次</a:t>
            </a:r>
          </a:p>
        </p:txBody>
      </p:sp>
      <p:sp>
        <p:nvSpPr>
          <p:cNvPr id="23" name="テキスト ボックス 22">
            <a:extLst>
              <a:ext uri="{FF2B5EF4-FFF2-40B4-BE49-F238E27FC236}">
                <a16:creationId xmlns:a16="http://schemas.microsoft.com/office/drawing/2014/main" id="{C60087C0-35A8-ABC4-D21B-7F498143E630}"/>
              </a:ext>
            </a:extLst>
          </p:cNvPr>
          <p:cNvSpPr txBox="1"/>
          <p:nvPr/>
        </p:nvSpPr>
        <p:spPr>
          <a:xfrm>
            <a:off x="6137569" y="4356350"/>
            <a:ext cx="697627" cy="400110"/>
          </a:xfrm>
          <a:prstGeom prst="rect">
            <a:avLst/>
          </a:prstGeom>
          <a:noFill/>
        </p:spPr>
        <p:txBody>
          <a:bodyPr wrap="none" rtlCol="0">
            <a:spAutoFit/>
          </a:bodyPr>
          <a:lstStyle/>
          <a:p>
            <a:r>
              <a:rPr kumimoji="1" lang="ja-JP" altLang="en-US" sz="2000">
                <a:latin typeface="Hiragino Kaku Gothic Std W8" panose="020B0800000000000000" pitchFamily="34" charset="-128"/>
                <a:ea typeface="Hiragino Kaku Gothic Std W8" panose="020B0800000000000000" pitchFamily="34" charset="-128"/>
              </a:rPr>
              <a:t>高次</a:t>
            </a:r>
          </a:p>
        </p:txBody>
      </p:sp>
      <p:sp>
        <p:nvSpPr>
          <p:cNvPr id="25" name="テキスト ボックス 24">
            <a:extLst>
              <a:ext uri="{FF2B5EF4-FFF2-40B4-BE49-F238E27FC236}">
                <a16:creationId xmlns:a16="http://schemas.microsoft.com/office/drawing/2014/main" id="{54D2371D-395A-33FF-808F-CE71B4C8E925}"/>
              </a:ext>
            </a:extLst>
          </p:cNvPr>
          <p:cNvSpPr txBox="1"/>
          <p:nvPr/>
        </p:nvSpPr>
        <p:spPr>
          <a:xfrm>
            <a:off x="6137569" y="5558012"/>
            <a:ext cx="639919" cy="400110"/>
          </a:xfrm>
          <a:prstGeom prst="rect">
            <a:avLst/>
          </a:prstGeom>
          <a:noFill/>
        </p:spPr>
        <p:txBody>
          <a:bodyPr wrap="none" rtlCol="0">
            <a:spAutoFit/>
          </a:bodyPr>
          <a:lstStyle/>
          <a:p>
            <a:r>
              <a:rPr kumimoji="1" lang="en-US" altLang="ja-JP" sz="2000" dirty="0">
                <a:latin typeface="Hiragino Kaku Gothic Std W8" panose="020B0800000000000000" pitchFamily="34" charset="-128"/>
                <a:ea typeface="Hiragino Kaku Gothic Std W8" panose="020B0800000000000000" pitchFamily="34" charset="-128"/>
              </a:rPr>
              <a:t>1</a:t>
            </a:r>
            <a:r>
              <a:rPr kumimoji="1" lang="ja-JP" altLang="en-US" sz="2000">
                <a:latin typeface="Hiragino Kaku Gothic Std W8" panose="020B0800000000000000" pitchFamily="34" charset="-128"/>
                <a:ea typeface="Hiragino Kaku Gothic Std W8" panose="020B0800000000000000" pitchFamily="34" charset="-128"/>
              </a:rPr>
              <a:t>次</a:t>
            </a:r>
          </a:p>
        </p:txBody>
      </p:sp>
    </p:spTree>
    <p:extLst>
      <p:ext uri="{BB962C8B-B14F-4D97-AF65-F5344CB8AC3E}">
        <p14:creationId xmlns:p14="http://schemas.microsoft.com/office/powerpoint/2010/main" val="1129674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作成された像</a:t>
            </a:r>
          </a:p>
        </p:txBody>
      </p:sp>
      <p:pic>
        <p:nvPicPr>
          <p:cNvPr id="6" name="図 5">
            <a:extLst>
              <a:ext uri="{FF2B5EF4-FFF2-40B4-BE49-F238E27FC236}">
                <a16:creationId xmlns:a16="http://schemas.microsoft.com/office/drawing/2014/main" id="{60762125-D431-E5D7-9728-520CD2D1493B}"/>
              </a:ext>
            </a:extLst>
          </p:cNvPr>
          <p:cNvPicPr>
            <a:picLocks noChangeAspect="1"/>
          </p:cNvPicPr>
          <p:nvPr/>
        </p:nvPicPr>
        <p:blipFill>
          <a:blip r:embed="rId3"/>
          <a:stretch>
            <a:fillRect/>
          </a:stretch>
        </p:blipFill>
        <p:spPr>
          <a:xfrm>
            <a:off x="748501" y="1283532"/>
            <a:ext cx="3525572" cy="2350668"/>
          </a:xfrm>
          <a:prstGeom prst="rect">
            <a:avLst/>
          </a:prstGeom>
        </p:spPr>
      </p:pic>
      <p:pic>
        <p:nvPicPr>
          <p:cNvPr id="9" name="図 8">
            <a:extLst>
              <a:ext uri="{FF2B5EF4-FFF2-40B4-BE49-F238E27FC236}">
                <a16:creationId xmlns:a16="http://schemas.microsoft.com/office/drawing/2014/main" id="{E0EE58AC-7D91-BF2D-0AA5-750FFDC39AB4}"/>
              </a:ext>
            </a:extLst>
          </p:cNvPr>
          <p:cNvPicPr>
            <a:picLocks noChangeAspect="1"/>
          </p:cNvPicPr>
          <p:nvPr/>
        </p:nvPicPr>
        <p:blipFill>
          <a:blip r:embed="rId4"/>
          <a:stretch>
            <a:fillRect/>
          </a:stretch>
        </p:blipFill>
        <p:spPr>
          <a:xfrm>
            <a:off x="3689920" y="1286923"/>
            <a:ext cx="3520486" cy="2347277"/>
          </a:xfrm>
          <a:prstGeom prst="rect">
            <a:avLst/>
          </a:prstGeom>
        </p:spPr>
      </p:pic>
      <p:pic>
        <p:nvPicPr>
          <p:cNvPr id="12" name="図 11">
            <a:extLst>
              <a:ext uri="{FF2B5EF4-FFF2-40B4-BE49-F238E27FC236}">
                <a16:creationId xmlns:a16="http://schemas.microsoft.com/office/drawing/2014/main" id="{791B16E5-2080-4879-3CE4-9A49962E20EF}"/>
              </a:ext>
            </a:extLst>
          </p:cNvPr>
          <p:cNvPicPr>
            <a:picLocks noChangeAspect="1"/>
          </p:cNvPicPr>
          <p:nvPr/>
        </p:nvPicPr>
        <p:blipFill>
          <a:blip r:embed="rId5"/>
          <a:stretch>
            <a:fillRect/>
          </a:stretch>
        </p:blipFill>
        <p:spPr>
          <a:xfrm>
            <a:off x="6648835" y="1339725"/>
            <a:ext cx="3520486" cy="2346992"/>
          </a:xfrm>
          <a:prstGeom prst="rect">
            <a:avLst/>
          </a:prstGeom>
        </p:spPr>
      </p:pic>
      <p:pic>
        <p:nvPicPr>
          <p:cNvPr id="18" name="図 17">
            <a:extLst>
              <a:ext uri="{FF2B5EF4-FFF2-40B4-BE49-F238E27FC236}">
                <a16:creationId xmlns:a16="http://schemas.microsoft.com/office/drawing/2014/main" id="{414410B3-1719-D1E3-0A34-84B50DE4BE3B}"/>
              </a:ext>
            </a:extLst>
          </p:cNvPr>
          <p:cNvPicPr>
            <a:picLocks noChangeAspect="1"/>
          </p:cNvPicPr>
          <p:nvPr/>
        </p:nvPicPr>
        <p:blipFill>
          <a:blip r:embed="rId6"/>
          <a:stretch>
            <a:fillRect/>
          </a:stretch>
        </p:blipFill>
        <p:spPr>
          <a:xfrm>
            <a:off x="1385454" y="1106694"/>
            <a:ext cx="1244431" cy="367209"/>
          </a:xfrm>
          <a:prstGeom prst="rect">
            <a:avLst/>
          </a:prstGeom>
        </p:spPr>
      </p:pic>
      <p:pic>
        <p:nvPicPr>
          <p:cNvPr id="19" name="図 18">
            <a:extLst>
              <a:ext uri="{FF2B5EF4-FFF2-40B4-BE49-F238E27FC236}">
                <a16:creationId xmlns:a16="http://schemas.microsoft.com/office/drawing/2014/main" id="{193E4AC3-E435-E19E-D085-79931B63AD11}"/>
              </a:ext>
            </a:extLst>
          </p:cNvPr>
          <p:cNvPicPr>
            <a:picLocks noChangeAspect="1"/>
          </p:cNvPicPr>
          <p:nvPr/>
        </p:nvPicPr>
        <p:blipFill>
          <a:blip r:embed="rId7"/>
          <a:stretch>
            <a:fillRect/>
          </a:stretch>
        </p:blipFill>
        <p:spPr>
          <a:xfrm>
            <a:off x="2078078" y="6235798"/>
            <a:ext cx="1102066" cy="304380"/>
          </a:xfrm>
          <a:prstGeom prst="rect">
            <a:avLst/>
          </a:prstGeom>
        </p:spPr>
      </p:pic>
      <p:pic>
        <p:nvPicPr>
          <p:cNvPr id="20" name="図 19">
            <a:extLst>
              <a:ext uri="{FF2B5EF4-FFF2-40B4-BE49-F238E27FC236}">
                <a16:creationId xmlns:a16="http://schemas.microsoft.com/office/drawing/2014/main" id="{235209C3-C7AE-C53F-E093-BAC1C45722F4}"/>
              </a:ext>
            </a:extLst>
          </p:cNvPr>
          <p:cNvPicPr>
            <a:picLocks noChangeAspect="1"/>
          </p:cNvPicPr>
          <p:nvPr/>
        </p:nvPicPr>
        <p:blipFill>
          <a:blip r:embed="rId8"/>
          <a:stretch>
            <a:fillRect/>
          </a:stretch>
        </p:blipFill>
        <p:spPr>
          <a:xfrm>
            <a:off x="7992275" y="6235798"/>
            <a:ext cx="1102066" cy="304380"/>
          </a:xfrm>
          <a:prstGeom prst="rect">
            <a:avLst/>
          </a:prstGeom>
        </p:spPr>
      </p:pic>
      <p:pic>
        <p:nvPicPr>
          <p:cNvPr id="21" name="図 20">
            <a:extLst>
              <a:ext uri="{FF2B5EF4-FFF2-40B4-BE49-F238E27FC236}">
                <a16:creationId xmlns:a16="http://schemas.microsoft.com/office/drawing/2014/main" id="{DCA370F6-3B17-CF63-ECB3-E0BC409015B8}"/>
              </a:ext>
            </a:extLst>
          </p:cNvPr>
          <p:cNvPicPr>
            <a:picLocks noChangeAspect="1"/>
          </p:cNvPicPr>
          <p:nvPr/>
        </p:nvPicPr>
        <p:blipFill>
          <a:blip r:embed="rId9"/>
          <a:stretch>
            <a:fillRect/>
          </a:stretch>
        </p:blipFill>
        <p:spPr>
          <a:xfrm>
            <a:off x="4985864" y="6235798"/>
            <a:ext cx="1102066" cy="304380"/>
          </a:xfrm>
          <a:prstGeom prst="rect">
            <a:avLst/>
          </a:prstGeom>
        </p:spPr>
      </p:pic>
      <p:pic>
        <p:nvPicPr>
          <p:cNvPr id="25" name="図 24">
            <a:extLst>
              <a:ext uri="{FF2B5EF4-FFF2-40B4-BE49-F238E27FC236}">
                <a16:creationId xmlns:a16="http://schemas.microsoft.com/office/drawing/2014/main" id="{853E4469-A2C1-03FD-4F25-F10C65925DE3}"/>
              </a:ext>
            </a:extLst>
          </p:cNvPr>
          <p:cNvPicPr>
            <a:picLocks noChangeAspect="1"/>
          </p:cNvPicPr>
          <p:nvPr/>
        </p:nvPicPr>
        <p:blipFill>
          <a:blip r:embed="rId10"/>
          <a:stretch>
            <a:fillRect/>
          </a:stretch>
        </p:blipFill>
        <p:spPr>
          <a:xfrm>
            <a:off x="766356" y="3835001"/>
            <a:ext cx="3420205" cy="2280415"/>
          </a:xfrm>
          <a:prstGeom prst="rect">
            <a:avLst/>
          </a:prstGeom>
        </p:spPr>
      </p:pic>
      <p:pic>
        <p:nvPicPr>
          <p:cNvPr id="27" name="図 26">
            <a:extLst>
              <a:ext uri="{FF2B5EF4-FFF2-40B4-BE49-F238E27FC236}">
                <a16:creationId xmlns:a16="http://schemas.microsoft.com/office/drawing/2014/main" id="{612C2961-6784-097D-6222-8E02046919FA}"/>
              </a:ext>
            </a:extLst>
          </p:cNvPr>
          <p:cNvPicPr>
            <a:picLocks noChangeAspect="1"/>
          </p:cNvPicPr>
          <p:nvPr/>
        </p:nvPicPr>
        <p:blipFill>
          <a:blip r:embed="rId11"/>
          <a:stretch>
            <a:fillRect/>
          </a:stretch>
        </p:blipFill>
        <p:spPr>
          <a:xfrm>
            <a:off x="3740060" y="3799142"/>
            <a:ext cx="3420205" cy="2280415"/>
          </a:xfrm>
          <a:prstGeom prst="rect">
            <a:avLst/>
          </a:prstGeom>
        </p:spPr>
      </p:pic>
      <p:pic>
        <p:nvPicPr>
          <p:cNvPr id="29" name="図 28">
            <a:extLst>
              <a:ext uri="{FF2B5EF4-FFF2-40B4-BE49-F238E27FC236}">
                <a16:creationId xmlns:a16="http://schemas.microsoft.com/office/drawing/2014/main" id="{9A8F6950-BDE3-0471-F6A3-2950C8C76B5B}"/>
              </a:ext>
            </a:extLst>
          </p:cNvPr>
          <p:cNvPicPr>
            <a:picLocks noChangeAspect="1"/>
          </p:cNvPicPr>
          <p:nvPr/>
        </p:nvPicPr>
        <p:blipFill>
          <a:blip r:embed="rId12"/>
          <a:stretch>
            <a:fillRect/>
          </a:stretch>
        </p:blipFill>
        <p:spPr>
          <a:xfrm>
            <a:off x="6698766" y="3799142"/>
            <a:ext cx="3420623" cy="2280415"/>
          </a:xfrm>
          <a:prstGeom prst="rect">
            <a:avLst/>
          </a:prstGeom>
        </p:spPr>
      </p:pic>
      <p:pic>
        <p:nvPicPr>
          <p:cNvPr id="30" name="図 29">
            <a:extLst>
              <a:ext uri="{FF2B5EF4-FFF2-40B4-BE49-F238E27FC236}">
                <a16:creationId xmlns:a16="http://schemas.microsoft.com/office/drawing/2014/main" id="{C544817D-E69F-7EFE-1F60-D5A4D03D303A}"/>
              </a:ext>
            </a:extLst>
          </p:cNvPr>
          <p:cNvPicPr>
            <a:picLocks noChangeAspect="1"/>
          </p:cNvPicPr>
          <p:nvPr/>
        </p:nvPicPr>
        <p:blipFill>
          <a:blip r:embed="rId13"/>
          <a:stretch>
            <a:fillRect/>
          </a:stretch>
        </p:blipFill>
        <p:spPr>
          <a:xfrm>
            <a:off x="1385454" y="3623593"/>
            <a:ext cx="1244431" cy="367209"/>
          </a:xfrm>
          <a:prstGeom prst="rect">
            <a:avLst/>
          </a:prstGeom>
        </p:spPr>
      </p:pic>
      <p:pic>
        <p:nvPicPr>
          <p:cNvPr id="3" name="図 2">
            <a:extLst>
              <a:ext uri="{FF2B5EF4-FFF2-40B4-BE49-F238E27FC236}">
                <a16:creationId xmlns:a16="http://schemas.microsoft.com/office/drawing/2014/main" id="{963C5954-5E89-399A-1FF7-F9D12DC6F19D}"/>
              </a:ext>
            </a:extLst>
          </p:cNvPr>
          <p:cNvPicPr>
            <a:picLocks noChangeAspect="1"/>
          </p:cNvPicPr>
          <p:nvPr/>
        </p:nvPicPr>
        <p:blipFill>
          <a:blip r:embed="rId14"/>
          <a:stretch>
            <a:fillRect/>
          </a:stretch>
        </p:blipFill>
        <p:spPr>
          <a:xfrm>
            <a:off x="3733555" y="3205218"/>
            <a:ext cx="348378" cy="367209"/>
          </a:xfrm>
          <a:prstGeom prst="rect">
            <a:avLst/>
          </a:prstGeom>
        </p:spPr>
      </p:pic>
      <p:pic>
        <p:nvPicPr>
          <p:cNvPr id="5" name="図 4">
            <a:extLst>
              <a:ext uri="{FF2B5EF4-FFF2-40B4-BE49-F238E27FC236}">
                <a16:creationId xmlns:a16="http://schemas.microsoft.com/office/drawing/2014/main" id="{8BCF333C-8046-55A6-5E71-6FF8870631B6}"/>
              </a:ext>
            </a:extLst>
          </p:cNvPr>
          <p:cNvPicPr>
            <a:picLocks noChangeAspect="1"/>
          </p:cNvPicPr>
          <p:nvPr/>
        </p:nvPicPr>
        <p:blipFill>
          <a:blip r:embed="rId15"/>
          <a:stretch>
            <a:fillRect/>
          </a:stretch>
        </p:blipFill>
        <p:spPr>
          <a:xfrm>
            <a:off x="1072442" y="1525948"/>
            <a:ext cx="343334" cy="429168"/>
          </a:xfrm>
          <a:prstGeom prst="rect">
            <a:avLst/>
          </a:prstGeom>
        </p:spPr>
      </p:pic>
      <p:sp>
        <p:nvSpPr>
          <p:cNvPr id="8" name="コンテンツ プレースホルダー 2">
            <a:extLst>
              <a:ext uri="{FF2B5EF4-FFF2-40B4-BE49-F238E27FC236}">
                <a16:creationId xmlns:a16="http://schemas.microsoft.com/office/drawing/2014/main" id="{2BC812A9-1048-C4A4-EC63-6E7C8F548D06}"/>
              </a:ext>
            </a:extLst>
          </p:cNvPr>
          <p:cNvSpPr txBox="1">
            <a:spLocks/>
          </p:cNvSpPr>
          <p:nvPr/>
        </p:nvSpPr>
        <p:spPr>
          <a:xfrm>
            <a:off x="9598118" y="1816164"/>
            <a:ext cx="2869600" cy="351252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光の軌道が</a:t>
            </a:r>
            <a:endParaRPr lang="en-US" altLang="ja-JP" sz="2400" dirty="0"/>
          </a:p>
          <a:p>
            <a:pPr marL="0" indent="0">
              <a:lnSpc>
                <a:spcPct val="100000"/>
              </a:lnSpc>
              <a:buFont typeface="Arial" panose="020B0604020202020204" pitchFamily="34" charset="0"/>
              <a:buNone/>
            </a:pPr>
            <a:r>
              <a:rPr lang="ja-JP" altLang="en-US" sz="2400"/>
              <a:t>赤道面を横切る</a:t>
            </a:r>
            <a:endParaRPr lang="en-US" altLang="ja-JP" sz="2400" dirty="0"/>
          </a:p>
          <a:p>
            <a:pPr marL="0" indent="0">
              <a:lnSpc>
                <a:spcPct val="100000"/>
              </a:lnSpc>
              <a:buFont typeface="Arial" panose="020B0604020202020204" pitchFamily="34" charset="0"/>
              <a:buNone/>
            </a:pPr>
            <a:r>
              <a:rPr lang="ja-JP" altLang="en-US" sz="2400"/>
              <a:t>回数で色分け</a:t>
            </a:r>
            <a:endParaRPr lang="en-US" altLang="ja-JP" sz="2400" dirty="0"/>
          </a:p>
          <a:p>
            <a:pPr marL="0" indent="0">
              <a:lnSpc>
                <a:spcPct val="100000"/>
              </a:lnSpc>
              <a:buFont typeface="Arial" panose="020B0604020202020204" pitchFamily="34" charset="0"/>
              <a:buNone/>
            </a:pPr>
            <a:endParaRPr lang="en-US" altLang="ja-JP" sz="2400" dirty="0"/>
          </a:p>
          <a:p>
            <a:pPr marL="0" indent="0">
              <a:lnSpc>
                <a:spcPct val="100000"/>
              </a:lnSpc>
              <a:buFont typeface="Arial" panose="020B0604020202020204" pitchFamily="34" charset="0"/>
              <a:buNone/>
            </a:pPr>
            <a:r>
              <a:rPr lang="ja-JP" altLang="en-US" sz="2400">
                <a:solidFill>
                  <a:srgbClr val="FF0000"/>
                </a:solidFill>
              </a:rPr>
              <a:t>赤</a:t>
            </a:r>
            <a:r>
              <a:rPr lang="ja-JP" altLang="en-US" sz="2400"/>
              <a:t>：</a:t>
            </a:r>
            <a:r>
              <a:rPr lang="en-US" altLang="ja-JP" sz="2400" dirty="0"/>
              <a:t>0</a:t>
            </a:r>
            <a:r>
              <a:rPr lang="ja-JP" altLang="en-US" sz="2400"/>
              <a:t>回</a:t>
            </a:r>
            <a:endParaRPr lang="en-US" altLang="ja-JP" sz="2400" dirty="0"/>
          </a:p>
          <a:p>
            <a:pPr marL="0" indent="0">
              <a:lnSpc>
                <a:spcPct val="100000"/>
              </a:lnSpc>
              <a:buFont typeface="Arial" panose="020B0604020202020204" pitchFamily="34" charset="0"/>
              <a:buNone/>
            </a:pPr>
            <a:r>
              <a:rPr lang="ja-JP" altLang="en-US" sz="2400">
                <a:solidFill>
                  <a:srgbClr val="0070C0"/>
                </a:solidFill>
              </a:rPr>
              <a:t>青</a:t>
            </a:r>
            <a:r>
              <a:rPr lang="ja-JP" altLang="en-US" sz="2400"/>
              <a:t>：</a:t>
            </a:r>
            <a:r>
              <a:rPr lang="en-US" altLang="ja-JP" sz="2400" dirty="0"/>
              <a:t>1</a:t>
            </a:r>
            <a:r>
              <a:rPr lang="ja-JP" altLang="en-US" sz="2400"/>
              <a:t>回</a:t>
            </a:r>
            <a:endParaRPr lang="en-US" altLang="ja-JP" sz="2400" dirty="0"/>
          </a:p>
          <a:p>
            <a:pPr marL="0" indent="0">
              <a:lnSpc>
                <a:spcPct val="100000"/>
              </a:lnSpc>
              <a:buFont typeface="Arial" panose="020B0604020202020204" pitchFamily="34" charset="0"/>
              <a:buNone/>
            </a:pPr>
            <a:r>
              <a:rPr lang="ja-JP" altLang="en-US" sz="2400"/>
              <a:t>黒：２回</a:t>
            </a:r>
            <a:endParaRPr lang="en-US" altLang="ja-JP" sz="2400" dirty="0"/>
          </a:p>
          <a:p>
            <a:pPr marL="0" indent="0">
              <a:lnSpc>
                <a:spcPct val="100000"/>
              </a:lnSpc>
              <a:buFont typeface="Arial" panose="020B0604020202020204" pitchFamily="34" charset="0"/>
              <a:buNone/>
            </a:pPr>
            <a:endParaRPr lang="en-US" altLang="ja-JP" sz="2400" dirty="0"/>
          </a:p>
        </p:txBody>
      </p:sp>
      <p:sp>
        <p:nvSpPr>
          <p:cNvPr id="10" name="スライド番号プレースホルダー 9">
            <a:extLst>
              <a:ext uri="{FF2B5EF4-FFF2-40B4-BE49-F238E27FC236}">
                <a16:creationId xmlns:a16="http://schemas.microsoft.com/office/drawing/2014/main" id="{75178C42-2B26-B07F-2A72-01DB2B77CDBB}"/>
              </a:ext>
            </a:extLst>
          </p:cNvPr>
          <p:cNvSpPr>
            <a:spLocks noGrp="1"/>
          </p:cNvSpPr>
          <p:nvPr>
            <p:ph type="sldNum" sz="quarter" idx="12"/>
          </p:nvPr>
        </p:nvSpPr>
        <p:spPr/>
        <p:txBody>
          <a:bodyPr/>
          <a:lstStyle/>
          <a:p>
            <a:fld id="{48F63A3B-78C7-47BE-AE5E-E10140E04643}" type="slidenum">
              <a:rPr lang="en-US" smtClean="0"/>
              <a:pPr/>
              <a:t>21</a:t>
            </a:fld>
            <a:r>
              <a:rPr lang="en-US"/>
              <a:t>/17</a:t>
            </a:r>
            <a:endParaRPr lang="en-US" dirty="0"/>
          </a:p>
        </p:txBody>
      </p:sp>
    </p:spTree>
    <p:extLst>
      <p:ext uri="{BB962C8B-B14F-4D97-AF65-F5344CB8AC3E}">
        <p14:creationId xmlns:p14="http://schemas.microsoft.com/office/powerpoint/2010/main" val="884267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本研究の意義</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177636" y="1449741"/>
            <a:ext cx="9836727" cy="3931151"/>
          </a:xfrm>
        </p:spPr>
        <p:txBody>
          <a:bodyPr>
            <a:normAutofit/>
          </a:bodyPr>
          <a:lstStyle/>
          <a:p>
            <a:pPr marL="0" indent="0">
              <a:lnSpc>
                <a:spcPct val="100000"/>
              </a:lnSpc>
              <a:buNone/>
            </a:pPr>
            <a:r>
              <a:rPr lang="ja-JP" altLang="en-US" sz="2400">
                <a:solidFill>
                  <a:srgbClr val="FF0000"/>
                </a:solidFill>
              </a:rPr>
              <a:t>シュバルツシルト時空</a:t>
            </a:r>
            <a:r>
              <a:rPr lang="ja-JP" altLang="en-US" sz="2400"/>
              <a:t>は</a:t>
            </a:r>
            <a:r>
              <a:rPr lang="ja-JP" altLang="en-US" sz="2400">
                <a:solidFill>
                  <a:schemeClr val="tx2">
                    <a:lumMod val="50000"/>
                    <a:lumOff val="50000"/>
                  </a:schemeClr>
                </a:solidFill>
              </a:rPr>
              <a:t>中心が曲率特異点、シュバルツシルト半径がホライズン</a:t>
            </a:r>
            <a:r>
              <a:rPr lang="ja-JP" altLang="en-US" sz="2400"/>
              <a:t>になっていた。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これに対し</a:t>
            </a:r>
            <a:r>
              <a:rPr lang="ja-JP" altLang="en-US" sz="2400">
                <a:solidFill>
                  <a:srgbClr val="FF0000"/>
                </a:solidFill>
              </a:rPr>
              <a:t>ブハダール時空</a:t>
            </a:r>
            <a:r>
              <a:rPr lang="ja-JP" altLang="en-US" sz="2400"/>
              <a:t>は、中心付近でブラックホールのような強い重力場の性質を示しつつも、</a:t>
            </a:r>
            <a:r>
              <a:rPr lang="ja-JP" altLang="en-US" sz="2400">
                <a:solidFill>
                  <a:schemeClr val="tx2">
                    <a:lumMod val="50000"/>
                    <a:lumOff val="50000"/>
                  </a:schemeClr>
                </a:solidFill>
              </a:rPr>
              <a:t>曲率特異点やホライズンを持たない</a:t>
            </a:r>
            <a:r>
              <a:rPr lang="ja-JP" altLang="en-US" sz="2400"/>
              <a:t>。</a:t>
            </a:r>
            <a:endParaRPr lang="en-US" altLang="ja-JP" sz="2400" dirty="0"/>
          </a:p>
          <a:p>
            <a:pPr marL="0" indent="0">
              <a:lnSpc>
                <a:spcPct val="100000"/>
              </a:lnSpc>
              <a:buNone/>
            </a:pPr>
            <a:endParaRPr lang="en-US" altLang="ja-JP" sz="2400" dirty="0"/>
          </a:p>
          <a:p>
            <a:pPr marL="0" indent="0">
              <a:lnSpc>
                <a:spcPct val="100000"/>
              </a:lnSpc>
              <a:buNone/>
            </a:pPr>
            <a:r>
              <a:rPr lang="ja-JP" altLang="en-US" sz="2400"/>
              <a:t>この時空で像を考えることは、現在観測されている超大質量天体における時空構造の可能性を追求する、という意味で重要である。</a:t>
            </a:r>
            <a:endParaRPr lang="en-US" altLang="ja-JP" sz="2400" dirty="0">
              <a:solidFill>
                <a:srgbClr val="FF0000"/>
              </a:solidFill>
            </a:endParaRPr>
          </a:p>
        </p:txBody>
      </p:sp>
      <p:cxnSp>
        <p:nvCxnSpPr>
          <p:cNvPr id="6" name="直線コネクタ 5">
            <a:extLst>
              <a:ext uri="{FF2B5EF4-FFF2-40B4-BE49-F238E27FC236}">
                <a16:creationId xmlns:a16="http://schemas.microsoft.com/office/drawing/2014/main" id="{A5673F44-0091-0B9D-D0C9-F4A23399DC87}"/>
              </a:ext>
            </a:extLst>
          </p:cNvPr>
          <p:cNvCxnSpPr/>
          <p:nvPr/>
        </p:nvCxnSpPr>
        <p:spPr>
          <a:xfrm>
            <a:off x="808892" y="5380892"/>
            <a:ext cx="10544908"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コンテンツ プレースホルダー 2">
            <a:extLst>
              <a:ext uri="{FF2B5EF4-FFF2-40B4-BE49-F238E27FC236}">
                <a16:creationId xmlns:a16="http://schemas.microsoft.com/office/drawing/2014/main" id="{AA724DB9-C148-0F68-EA12-6181DD2EC9D1}"/>
              </a:ext>
            </a:extLst>
          </p:cNvPr>
          <p:cNvSpPr txBox="1">
            <a:spLocks/>
          </p:cNvSpPr>
          <p:nvPr/>
        </p:nvSpPr>
        <p:spPr>
          <a:xfrm>
            <a:off x="1162982" y="5545019"/>
            <a:ext cx="9836727" cy="70338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000"/>
              <a:t>ホライズン（事象の地平面）：光すらも抜け出すことができない内部領域との境界面</a:t>
            </a:r>
            <a:endParaRPr lang="en-US" altLang="ja-JP" sz="2000" dirty="0">
              <a:solidFill>
                <a:srgbClr val="FF0000"/>
              </a:solidFill>
            </a:endParaRPr>
          </a:p>
        </p:txBody>
      </p:sp>
      <p:sp>
        <p:nvSpPr>
          <p:cNvPr id="9" name="スライド番号プレースホルダー 8">
            <a:extLst>
              <a:ext uri="{FF2B5EF4-FFF2-40B4-BE49-F238E27FC236}">
                <a16:creationId xmlns:a16="http://schemas.microsoft.com/office/drawing/2014/main" id="{7C25B11A-79DA-907C-29C7-5859E854DC14}"/>
              </a:ext>
            </a:extLst>
          </p:cNvPr>
          <p:cNvSpPr>
            <a:spLocks noGrp="1"/>
          </p:cNvSpPr>
          <p:nvPr>
            <p:ph type="sldNum" sz="quarter" idx="12"/>
          </p:nvPr>
        </p:nvSpPr>
        <p:spPr/>
        <p:txBody>
          <a:bodyPr/>
          <a:lstStyle/>
          <a:p>
            <a:fld id="{48F63A3B-78C7-47BE-AE5E-E10140E04643}" type="slidenum">
              <a:rPr lang="en-US" smtClean="0"/>
              <a:pPr/>
              <a:t>3</a:t>
            </a:fld>
            <a:r>
              <a:rPr lang="en-US"/>
              <a:t>/17</a:t>
            </a:r>
            <a:endParaRPr lang="en-US" dirty="0"/>
          </a:p>
        </p:txBody>
      </p:sp>
    </p:spTree>
    <p:extLst>
      <p:ext uri="{BB962C8B-B14F-4D97-AF65-F5344CB8AC3E}">
        <p14:creationId xmlns:p14="http://schemas.microsoft.com/office/powerpoint/2010/main" val="1498446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007918" y="1562198"/>
            <a:ext cx="10176164" cy="4744816"/>
          </a:xfrm>
        </p:spPr>
        <p:txBody>
          <a:bodyPr>
            <a:normAutofit/>
          </a:bodyPr>
          <a:lstStyle/>
          <a:p>
            <a:pPr marL="0" indent="0">
              <a:lnSpc>
                <a:spcPct val="100000"/>
              </a:lnSpc>
              <a:buNone/>
            </a:pPr>
            <a:r>
              <a:rPr lang="ja-JP" altLang="en-US" sz="2400"/>
              <a:t>ブハダール時空の線素は以下のように与えられる</a:t>
            </a: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r>
              <a:rPr lang="ja-JP" altLang="en-US" sz="2400"/>
              <a:t>　　　　　の領域に全質量の</a:t>
            </a:r>
            <a:r>
              <a:rPr lang="en-US" altLang="ja-JP" sz="2400" dirty="0"/>
              <a:t> 70% </a:t>
            </a:r>
            <a:r>
              <a:rPr lang="ja-JP" altLang="en-US" sz="2400"/>
              <a:t>が密集している。</a:t>
            </a:r>
            <a:endParaRPr lang="en-US" altLang="ja-JP" sz="2400" dirty="0"/>
          </a:p>
          <a:p>
            <a:pPr marL="0" indent="0">
              <a:lnSpc>
                <a:spcPct val="100000"/>
              </a:lnSpc>
              <a:buNone/>
            </a:pPr>
            <a:r>
              <a:rPr lang="ja-JP" altLang="en-US" sz="2400"/>
              <a:t>　は　　　　　　の範囲で物理的に妥当な性質を示す。</a:t>
            </a:r>
            <a:endParaRPr lang="en-US" altLang="ja-JP" sz="24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892FD2C6-408E-F2D3-1775-AA8068A6A381}"/>
              </a:ext>
            </a:extLst>
          </p:cNvPr>
          <p:cNvPicPr>
            <a:picLocks noChangeAspect="1"/>
          </p:cNvPicPr>
          <p:nvPr/>
        </p:nvPicPr>
        <p:blipFill>
          <a:blip r:embed="rId3"/>
          <a:stretch>
            <a:fillRect/>
          </a:stretch>
        </p:blipFill>
        <p:spPr>
          <a:xfrm>
            <a:off x="1500759" y="2370342"/>
            <a:ext cx="9072189" cy="1487387"/>
          </a:xfrm>
          <a:prstGeom prst="rect">
            <a:avLst/>
          </a:prstGeom>
        </p:spPr>
      </p:pic>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ブハダール時空</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17" name="コンテンツ プレースホルダー 2">
            <a:extLst>
              <a:ext uri="{FF2B5EF4-FFF2-40B4-BE49-F238E27FC236}">
                <a16:creationId xmlns:a16="http://schemas.microsoft.com/office/drawing/2014/main" id="{69799631-976E-CF63-E213-D12D336E4C17}"/>
              </a:ext>
            </a:extLst>
          </p:cNvPr>
          <p:cNvSpPr txBox="1">
            <a:spLocks/>
          </p:cNvSpPr>
          <p:nvPr/>
        </p:nvSpPr>
        <p:spPr>
          <a:xfrm>
            <a:off x="1852311" y="4616475"/>
            <a:ext cx="6292708" cy="5762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ja-JP" sz="2400" dirty="0">
                <a:solidFill>
                  <a:srgbClr val="FF0000"/>
                </a:solidFill>
              </a:rPr>
              <a:t>: </a:t>
            </a:r>
            <a:r>
              <a:rPr lang="ja-JP" altLang="en-US" sz="2400">
                <a:solidFill>
                  <a:srgbClr val="FF0000"/>
                </a:solidFill>
              </a:rPr>
              <a:t>質量集中の度合い（コンパクトネス）</a:t>
            </a:r>
            <a:endParaRPr lang="en-US" altLang="ja-JP" sz="2400" dirty="0">
              <a:solidFill>
                <a:srgbClr val="FF0000"/>
              </a:solidFill>
            </a:endParaRPr>
          </a:p>
        </p:txBody>
      </p:sp>
      <p:pic>
        <p:nvPicPr>
          <p:cNvPr id="18" name="図 17">
            <a:extLst>
              <a:ext uri="{FF2B5EF4-FFF2-40B4-BE49-F238E27FC236}">
                <a16:creationId xmlns:a16="http://schemas.microsoft.com/office/drawing/2014/main" id="{6B8E1916-6B65-58DA-1B26-60B0E5EFA7D4}"/>
              </a:ext>
            </a:extLst>
          </p:cNvPr>
          <p:cNvPicPr>
            <a:picLocks noChangeAspect="1"/>
          </p:cNvPicPr>
          <p:nvPr/>
        </p:nvPicPr>
        <p:blipFill>
          <a:blip r:embed="rId4"/>
          <a:stretch>
            <a:fillRect/>
          </a:stretch>
        </p:blipFill>
        <p:spPr>
          <a:xfrm>
            <a:off x="1512072" y="4684139"/>
            <a:ext cx="266701" cy="266701"/>
          </a:xfrm>
          <a:prstGeom prst="rect">
            <a:avLst/>
          </a:prstGeom>
        </p:spPr>
      </p:pic>
      <p:pic>
        <p:nvPicPr>
          <p:cNvPr id="10" name="図 9">
            <a:extLst>
              <a:ext uri="{FF2B5EF4-FFF2-40B4-BE49-F238E27FC236}">
                <a16:creationId xmlns:a16="http://schemas.microsoft.com/office/drawing/2014/main" id="{BC910B93-B043-BA18-A505-61C2D9B0C975}"/>
              </a:ext>
            </a:extLst>
          </p:cNvPr>
          <p:cNvPicPr>
            <a:picLocks noChangeAspect="1"/>
          </p:cNvPicPr>
          <p:nvPr/>
        </p:nvPicPr>
        <p:blipFill>
          <a:blip r:embed="rId5"/>
          <a:stretch>
            <a:fillRect/>
          </a:stretch>
        </p:blipFill>
        <p:spPr>
          <a:xfrm>
            <a:off x="10122494" y="1778629"/>
            <a:ext cx="900908" cy="310658"/>
          </a:xfrm>
          <a:prstGeom prst="rect">
            <a:avLst/>
          </a:prstGeom>
        </p:spPr>
      </p:pic>
      <p:pic>
        <p:nvPicPr>
          <p:cNvPr id="11" name="図 10">
            <a:extLst>
              <a:ext uri="{FF2B5EF4-FFF2-40B4-BE49-F238E27FC236}">
                <a16:creationId xmlns:a16="http://schemas.microsoft.com/office/drawing/2014/main" id="{DA8DF982-1D1B-EF72-3886-6B2BBBB9048B}"/>
              </a:ext>
            </a:extLst>
          </p:cNvPr>
          <p:cNvPicPr>
            <a:picLocks noChangeAspect="1"/>
          </p:cNvPicPr>
          <p:nvPr/>
        </p:nvPicPr>
        <p:blipFill>
          <a:blip r:embed="rId6"/>
          <a:stretch>
            <a:fillRect/>
          </a:stretch>
        </p:blipFill>
        <p:spPr>
          <a:xfrm>
            <a:off x="9771933" y="1292569"/>
            <a:ext cx="843215" cy="310658"/>
          </a:xfrm>
          <a:prstGeom prst="rect">
            <a:avLst/>
          </a:prstGeom>
        </p:spPr>
      </p:pic>
      <p:sp>
        <p:nvSpPr>
          <p:cNvPr id="12" name="コンテンツ プレースホルダー 2">
            <a:extLst>
              <a:ext uri="{FF2B5EF4-FFF2-40B4-BE49-F238E27FC236}">
                <a16:creationId xmlns:a16="http://schemas.microsoft.com/office/drawing/2014/main" id="{02336590-00BB-C592-8941-AFCA86CC135A}"/>
              </a:ext>
            </a:extLst>
          </p:cNvPr>
          <p:cNvSpPr txBox="1">
            <a:spLocks/>
          </p:cNvSpPr>
          <p:nvPr/>
        </p:nvSpPr>
        <p:spPr>
          <a:xfrm>
            <a:off x="8610600" y="1241406"/>
            <a:ext cx="2640601" cy="9847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光速度</a:t>
            </a:r>
            <a:endParaRPr lang="en-US" altLang="ja-JP" sz="2400" dirty="0"/>
          </a:p>
          <a:p>
            <a:pPr marL="0" indent="0">
              <a:lnSpc>
                <a:spcPct val="100000"/>
              </a:lnSpc>
              <a:buFont typeface="Arial" panose="020B0604020202020204" pitchFamily="34" charset="0"/>
              <a:buNone/>
            </a:pPr>
            <a:r>
              <a:rPr lang="ja-JP" altLang="en-US" sz="2400"/>
              <a:t>重力定数</a:t>
            </a:r>
            <a:endParaRPr lang="en-US" altLang="ja-JP" sz="2400" dirty="0"/>
          </a:p>
        </p:txBody>
      </p:sp>
      <p:sp>
        <p:nvSpPr>
          <p:cNvPr id="23" name="コンテンツ プレースホルダー 2">
            <a:extLst>
              <a:ext uri="{FF2B5EF4-FFF2-40B4-BE49-F238E27FC236}">
                <a16:creationId xmlns:a16="http://schemas.microsoft.com/office/drawing/2014/main" id="{101FC32E-9780-59F8-0998-0AE10B3F8E7B}"/>
              </a:ext>
            </a:extLst>
          </p:cNvPr>
          <p:cNvSpPr txBox="1">
            <a:spLocks/>
          </p:cNvSpPr>
          <p:nvPr/>
        </p:nvSpPr>
        <p:spPr>
          <a:xfrm>
            <a:off x="1852311" y="4103462"/>
            <a:ext cx="6292708" cy="5762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ja-JP" sz="2400" dirty="0"/>
              <a:t>: </a:t>
            </a:r>
            <a:r>
              <a:rPr lang="ja-JP" altLang="en-US" sz="2400"/>
              <a:t>全質量</a:t>
            </a:r>
            <a:endParaRPr lang="en-US" altLang="ja-JP" sz="2400" dirty="0"/>
          </a:p>
        </p:txBody>
      </p:sp>
      <p:pic>
        <p:nvPicPr>
          <p:cNvPr id="25" name="図 24">
            <a:extLst>
              <a:ext uri="{FF2B5EF4-FFF2-40B4-BE49-F238E27FC236}">
                <a16:creationId xmlns:a16="http://schemas.microsoft.com/office/drawing/2014/main" id="{341161DC-979F-2B7E-C4F2-82E91AD1F5B5}"/>
              </a:ext>
            </a:extLst>
          </p:cNvPr>
          <p:cNvPicPr>
            <a:picLocks noChangeAspect="1"/>
          </p:cNvPicPr>
          <p:nvPr/>
        </p:nvPicPr>
        <p:blipFill>
          <a:blip r:embed="rId7"/>
          <a:stretch>
            <a:fillRect/>
          </a:stretch>
        </p:blipFill>
        <p:spPr>
          <a:xfrm>
            <a:off x="1471311" y="4184980"/>
            <a:ext cx="381000" cy="283308"/>
          </a:xfrm>
          <a:prstGeom prst="rect">
            <a:avLst/>
          </a:prstGeom>
        </p:spPr>
      </p:pic>
      <p:pic>
        <p:nvPicPr>
          <p:cNvPr id="6" name="図 5">
            <a:extLst>
              <a:ext uri="{FF2B5EF4-FFF2-40B4-BE49-F238E27FC236}">
                <a16:creationId xmlns:a16="http://schemas.microsoft.com/office/drawing/2014/main" id="{CDDC2A8C-3AD3-DECE-A4D4-C45398A67693}"/>
              </a:ext>
            </a:extLst>
          </p:cNvPr>
          <p:cNvPicPr>
            <a:picLocks noChangeAspect="1"/>
          </p:cNvPicPr>
          <p:nvPr/>
        </p:nvPicPr>
        <p:blipFill>
          <a:blip r:embed="rId8"/>
          <a:stretch>
            <a:fillRect/>
          </a:stretch>
        </p:blipFill>
        <p:spPr>
          <a:xfrm>
            <a:off x="1838455" y="5849616"/>
            <a:ext cx="1596286" cy="321204"/>
          </a:xfrm>
          <a:prstGeom prst="rect">
            <a:avLst/>
          </a:prstGeom>
        </p:spPr>
      </p:pic>
      <p:sp>
        <p:nvSpPr>
          <p:cNvPr id="9" name="スライド番号プレースホルダー 8">
            <a:extLst>
              <a:ext uri="{FF2B5EF4-FFF2-40B4-BE49-F238E27FC236}">
                <a16:creationId xmlns:a16="http://schemas.microsoft.com/office/drawing/2014/main" id="{47094B4A-CB30-D0B0-91B2-F6A3D45EA146}"/>
              </a:ext>
            </a:extLst>
          </p:cNvPr>
          <p:cNvSpPr>
            <a:spLocks noGrp="1"/>
          </p:cNvSpPr>
          <p:nvPr>
            <p:ph type="sldNum" sz="quarter" idx="12"/>
          </p:nvPr>
        </p:nvSpPr>
        <p:spPr/>
        <p:txBody>
          <a:bodyPr/>
          <a:lstStyle/>
          <a:p>
            <a:fld id="{48F63A3B-78C7-47BE-AE5E-E10140E04643}" type="slidenum">
              <a:rPr lang="en-US" smtClean="0"/>
              <a:pPr/>
              <a:t>4</a:t>
            </a:fld>
            <a:r>
              <a:rPr lang="en-US" dirty="0"/>
              <a:t>/17</a:t>
            </a:r>
          </a:p>
        </p:txBody>
      </p:sp>
      <p:pic>
        <p:nvPicPr>
          <p:cNvPr id="5" name="図 4">
            <a:extLst>
              <a:ext uri="{FF2B5EF4-FFF2-40B4-BE49-F238E27FC236}">
                <a16:creationId xmlns:a16="http://schemas.microsoft.com/office/drawing/2014/main" id="{533CEBDC-7107-DC4B-A759-0A23BD2335ED}"/>
              </a:ext>
            </a:extLst>
          </p:cNvPr>
          <p:cNvPicPr>
            <a:picLocks noChangeAspect="1"/>
          </p:cNvPicPr>
          <p:nvPr/>
        </p:nvPicPr>
        <p:blipFill>
          <a:blip r:embed="rId9"/>
          <a:stretch>
            <a:fillRect/>
          </a:stretch>
        </p:blipFill>
        <p:spPr>
          <a:xfrm>
            <a:off x="1227990" y="5363093"/>
            <a:ext cx="1248641" cy="377496"/>
          </a:xfrm>
          <a:prstGeom prst="rect">
            <a:avLst/>
          </a:prstGeom>
        </p:spPr>
      </p:pic>
      <p:pic>
        <p:nvPicPr>
          <p:cNvPr id="7" name="図 6">
            <a:extLst>
              <a:ext uri="{FF2B5EF4-FFF2-40B4-BE49-F238E27FC236}">
                <a16:creationId xmlns:a16="http://schemas.microsoft.com/office/drawing/2014/main" id="{5ABFECFB-5CDA-E4C2-CD22-EFCB37A6C481}"/>
              </a:ext>
            </a:extLst>
          </p:cNvPr>
          <p:cNvPicPr>
            <a:picLocks noChangeAspect="1"/>
          </p:cNvPicPr>
          <p:nvPr/>
        </p:nvPicPr>
        <p:blipFill>
          <a:blip r:embed="rId4"/>
          <a:stretch>
            <a:fillRect/>
          </a:stretch>
        </p:blipFill>
        <p:spPr>
          <a:xfrm>
            <a:off x="1094639" y="5866714"/>
            <a:ext cx="266701" cy="266701"/>
          </a:xfrm>
          <a:prstGeom prst="rect">
            <a:avLst/>
          </a:prstGeom>
        </p:spPr>
      </p:pic>
    </p:spTree>
    <p:extLst>
      <p:ext uri="{BB962C8B-B14F-4D97-AF65-F5344CB8AC3E}">
        <p14:creationId xmlns:p14="http://schemas.microsoft.com/office/powerpoint/2010/main" val="2844213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光の運動における作用と保存則</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077976" y="1274064"/>
            <a:ext cx="10028245" cy="3762636"/>
          </a:xfrm>
        </p:spPr>
        <p:txBody>
          <a:bodyPr>
            <a:normAutofit/>
          </a:bodyPr>
          <a:lstStyle/>
          <a:p>
            <a:pPr marL="0" indent="0">
              <a:lnSpc>
                <a:spcPct val="100000"/>
              </a:lnSpc>
              <a:buNone/>
            </a:pPr>
            <a:r>
              <a:rPr lang="ja-JP" altLang="en-US" sz="2400"/>
              <a:t>ブハダール時空は球対称なので、光の軌道はひとつの平面に拘束される。</a:t>
            </a:r>
            <a:endParaRPr lang="en-US" altLang="ja-JP" sz="2400" dirty="0"/>
          </a:p>
          <a:p>
            <a:pPr marL="0" indent="0">
              <a:lnSpc>
                <a:spcPct val="100000"/>
              </a:lnSpc>
              <a:buNone/>
            </a:pPr>
            <a:r>
              <a:rPr lang="ja-JP" altLang="en-US" sz="2400"/>
              <a:t>　　　に着目することにすると光子の運動における作用はパラメータ</a:t>
            </a:r>
            <a:endParaRPr lang="en-US" altLang="ja-JP" sz="2400" dirty="0"/>
          </a:p>
          <a:p>
            <a:pPr marL="0" indent="0">
              <a:lnSpc>
                <a:spcPct val="100000"/>
              </a:lnSpc>
              <a:buNone/>
            </a:pPr>
            <a:endParaRPr lang="en-US" altLang="ja-JP" sz="800" dirty="0"/>
          </a:p>
          <a:p>
            <a:pPr marL="0" indent="0">
              <a:lnSpc>
                <a:spcPct val="100000"/>
              </a:lnSpc>
              <a:buNone/>
            </a:pPr>
            <a:r>
              <a:rPr lang="ja-JP" altLang="en-US" sz="2400"/>
              <a:t>を用いて下のように書ける</a:t>
            </a:r>
            <a:endParaRPr lang="en-US" altLang="ja-JP" sz="2400" dirty="0"/>
          </a:p>
        </p:txBody>
      </p:sp>
      <p:pic>
        <p:nvPicPr>
          <p:cNvPr id="14" name="図 13">
            <a:extLst>
              <a:ext uri="{FF2B5EF4-FFF2-40B4-BE49-F238E27FC236}">
                <a16:creationId xmlns:a16="http://schemas.microsoft.com/office/drawing/2014/main" id="{ADB3BBB8-3B35-70F4-412C-2826FD40CFDC}"/>
              </a:ext>
            </a:extLst>
          </p:cNvPr>
          <p:cNvPicPr>
            <a:picLocks noChangeAspect="1"/>
          </p:cNvPicPr>
          <p:nvPr/>
        </p:nvPicPr>
        <p:blipFill>
          <a:blip r:embed="rId3"/>
          <a:stretch>
            <a:fillRect/>
          </a:stretch>
        </p:blipFill>
        <p:spPr>
          <a:xfrm>
            <a:off x="10665953" y="1829145"/>
            <a:ext cx="241405" cy="304380"/>
          </a:xfrm>
          <a:prstGeom prst="rect">
            <a:avLst/>
          </a:prstGeom>
        </p:spPr>
      </p:pic>
      <p:pic>
        <p:nvPicPr>
          <p:cNvPr id="6" name="図 5">
            <a:extLst>
              <a:ext uri="{FF2B5EF4-FFF2-40B4-BE49-F238E27FC236}">
                <a16:creationId xmlns:a16="http://schemas.microsoft.com/office/drawing/2014/main" id="{CCA8C176-BAA3-94D9-BCBC-654C5F83623A}"/>
              </a:ext>
            </a:extLst>
          </p:cNvPr>
          <p:cNvPicPr>
            <a:picLocks noChangeAspect="1"/>
          </p:cNvPicPr>
          <p:nvPr/>
        </p:nvPicPr>
        <p:blipFill>
          <a:blip r:embed="rId4"/>
          <a:stretch>
            <a:fillRect/>
          </a:stretch>
        </p:blipFill>
        <p:spPr>
          <a:xfrm>
            <a:off x="1460778" y="2984457"/>
            <a:ext cx="9262642" cy="849240"/>
          </a:xfrm>
          <a:prstGeom prst="rect">
            <a:avLst/>
          </a:prstGeom>
        </p:spPr>
      </p:pic>
      <p:pic>
        <p:nvPicPr>
          <p:cNvPr id="9" name="図 8">
            <a:extLst>
              <a:ext uri="{FF2B5EF4-FFF2-40B4-BE49-F238E27FC236}">
                <a16:creationId xmlns:a16="http://schemas.microsoft.com/office/drawing/2014/main" id="{1EFDEFAC-51C8-54FD-43FF-4B328B758443}"/>
              </a:ext>
            </a:extLst>
          </p:cNvPr>
          <p:cNvPicPr>
            <a:picLocks noChangeAspect="1"/>
          </p:cNvPicPr>
          <p:nvPr/>
        </p:nvPicPr>
        <p:blipFill>
          <a:blip r:embed="rId5"/>
          <a:stretch>
            <a:fillRect/>
          </a:stretch>
        </p:blipFill>
        <p:spPr>
          <a:xfrm>
            <a:off x="1177637" y="1713071"/>
            <a:ext cx="820738" cy="596900"/>
          </a:xfrm>
          <a:prstGeom prst="rect">
            <a:avLst/>
          </a:prstGeom>
        </p:spPr>
      </p:pic>
      <p:sp>
        <p:nvSpPr>
          <p:cNvPr id="5" name="コンテンツ プレースホルダー 2">
            <a:extLst>
              <a:ext uri="{FF2B5EF4-FFF2-40B4-BE49-F238E27FC236}">
                <a16:creationId xmlns:a16="http://schemas.microsoft.com/office/drawing/2014/main" id="{F4FD30BC-A390-B131-4FD0-2753DD1152D5}"/>
              </a:ext>
            </a:extLst>
          </p:cNvPr>
          <p:cNvSpPr txBox="1">
            <a:spLocks/>
          </p:cNvSpPr>
          <p:nvPr/>
        </p:nvSpPr>
        <p:spPr>
          <a:xfrm>
            <a:off x="1177636" y="3972925"/>
            <a:ext cx="5000171" cy="5558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オイラーラグランジュ方程式より</a:t>
            </a:r>
            <a:endParaRPr lang="en-US" altLang="ja-JP" sz="2400" dirty="0">
              <a:solidFill>
                <a:srgbClr val="FF0000"/>
              </a:solidFill>
            </a:endParaRPr>
          </a:p>
          <a:p>
            <a:pPr marL="0" indent="0">
              <a:lnSpc>
                <a:spcPct val="100000"/>
              </a:lnSpc>
              <a:buFont typeface="Arial" panose="020B0604020202020204" pitchFamily="34" charset="0"/>
              <a:buNone/>
            </a:pPr>
            <a:endParaRPr lang="en-US" altLang="ja-JP" sz="2400" dirty="0"/>
          </a:p>
          <a:p>
            <a:pPr marL="0" indent="0">
              <a:lnSpc>
                <a:spcPct val="100000"/>
              </a:lnSpc>
              <a:buFont typeface="Arial" panose="020B0604020202020204" pitchFamily="34" charset="0"/>
              <a:buNone/>
            </a:pPr>
            <a:endParaRPr lang="en-US" altLang="ja-JP" sz="2400" dirty="0"/>
          </a:p>
          <a:p>
            <a:pPr marL="0" indent="0">
              <a:lnSpc>
                <a:spcPct val="100000"/>
              </a:lnSpc>
              <a:buFont typeface="Arial" panose="020B0604020202020204" pitchFamily="34" charset="0"/>
              <a:buNone/>
            </a:pPr>
            <a:endParaRPr lang="en-US" altLang="ja-JP" sz="2400" dirty="0"/>
          </a:p>
          <a:p>
            <a:pPr marL="0" indent="0">
              <a:lnSpc>
                <a:spcPct val="100000"/>
              </a:lnSpc>
              <a:buFont typeface="Arial" panose="020B0604020202020204" pitchFamily="34" charset="0"/>
              <a:buNone/>
            </a:pPr>
            <a:endParaRPr lang="en-US" altLang="ja-JP" sz="2400" dirty="0"/>
          </a:p>
        </p:txBody>
      </p:sp>
      <p:pic>
        <p:nvPicPr>
          <p:cNvPr id="8" name="図 7">
            <a:extLst>
              <a:ext uri="{FF2B5EF4-FFF2-40B4-BE49-F238E27FC236}">
                <a16:creationId xmlns:a16="http://schemas.microsoft.com/office/drawing/2014/main" id="{DA7D6DE9-12C7-A956-E6D4-15A62F2F5A22}"/>
              </a:ext>
            </a:extLst>
          </p:cNvPr>
          <p:cNvPicPr>
            <a:picLocks noChangeAspect="1"/>
          </p:cNvPicPr>
          <p:nvPr/>
        </p:nvPicPr>
        <p:blipFill>
          <a:blip r:embed="rId6"/>
          <a:stretch>
            <a:fillRect/>
          </a:stretch>
        </p:blipFill>
        <p:spPr>
          <a:xfrm>
            <a:off x="2416754" y="4529046"/>
            <a:ext cx="5000171" cy="1768835"/>
          </a:xfrm>
          <a:prstGeom prst="rect">
            <a:avLst/>
          </a:prstGeom>
        </p:spPr>
      </p:pic>
      <p:sp>
        <p:nvSpPr>
          <p:cNvPr id="10" name="コンテンツ プレースホルダー 2">
            <a:extLst>
              <a:ext uri="{FF2B5EF4-FFF2-40B4-BE49-F238E27FC236}">
                <a16:creationId xmlns:a16="http://schemas.microsoft.com/office/drawing/2014/main" id="{1E1C9C60-E574-5BA2-A659-B2562C7B1E6D}"/>
              </a:ext>
            </a:extLst>
          </p:cNvPr>
          <p:cNvSpPr txBox="1">
            <a:spLocks/>
          </p:cNvSpPr>
          <p:nvPr/>
        </p:nvSpPr>
        <p:spPr>
          <a:xfrm>
            <a:off x="7688704" y="4702206"/>
            <a:ext cx="3325659" cy="5078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solidFill>
                  <a:srgbClr val="FF0000"/>
                </a:solidFill>
              </a:rPr>
              <a:t>エネルギー保存則</a:t>
            </a:r>
            <a:endParaRPr lang="en-US" altLang="ja-JP" sz="2400" dirty="0">
              <a:solidFill>
                <a:srgbClr val="FF0000"/>
              </a:solidFill>
            </a:endParaRPr>
          </a:p>
        </p:txBody>
      </p:sp>
      <p:sp>
        <p:nvSpPr>
          <p:cNvPr id="11" name="コンテンツ プレースホルダー 2">
            <a:extLst>
              <a:ext uri="{FF2B5EF4-FFF2-40B4-BE49-F238E27FC236}">
                <a16:creationId xmlns:a16="http://schemas.microsoft.com/office/drawing/2014/main" id="{28633E87-2016-6FD2-91A5-E697602EC6F3}"/>
              </a:ext>
            </a:extLst>
          </p:cNvPr>
          <p:cNvSpPr txBox="1">
            <a:spLocks/>
          </p:cNvSpPr>
          <p:nvPr/>
        </p:nvSpPr>
        <p:spPr>
          <a:xfrm>
            <a:off x="7688705" y="5590183"/>
            <a:ext cx="2743200" cy="5078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solidFill>
                  <a:srgbClr val="FF0000"/>
                </a:solidFill>
              </a:rPr>
              <a:t>角運動量保存則</a:t>
            </a:r>
            <a:endParaRPr lang="en-US" altLang="ja-JP" sz="2400" dirty="0">
              <a:solidFill>
                <a:srgbClr val="FF0000"/>
              </a:solidFill>
            </a:endParaRPr>
          </a:p>
        </p:txBody>
      </p:sp>
      <p:sp>
        <p:nvSpPr>
          <p:cNvPr id="12" name="スライド番号プレースホルダー 11">
            <a:extLst>
              <a:ext uri="{FF2B5EF4-FFF2-40B4-BE49-F238E27FC236}">
                <a16:creationId xmlns:a16="http://schemas.microsoft.com/office/drawing/2014/main" id="{B49E561D-A151-A64A-1186-0533F5D4EA09}"/>
              </a:ext>
            </a:extLst>
          </p:cNvPr>
          <p:cNvSpPr>
            <a:spLocks noGrp="1"/>
          </p:cNvSpPr>
          <p:nvPr>
            <p:ph type="sldNum" sz="quarter" idx="12"/>
          </p:nvPr>
        </p:nvSpPr>
        <p:spPr/>
        <p:txBody>
          <a:bodyPr/>
          <a:lstStyle/>
          <a:p>
            <a:fld id="{48F63A3B-78C7-47BE-AE5E-E10140E04643}" type="slidenum">
              <a:rPr lang="en-US" smtClean="0"/>
              <a:pPr/>
              <a:t>5</a:t>
            </a:fld>
            <a:r>
              <a:rPr lang="en-US"/>
              <a:t>/17</a:t>
            </a:r>
            <a:endParaRPr lang="en-US" dirty="0"/>
          </a:p>
        </p:txBody>
      </p:sp>
    </p:spTree>
    <p:extLst>
      <p:ext uri="{BB962C8B-B14F-4D97-AF65-F5344CB8AC3E}">
        <p14:creationId xmlns:p14="http://schemas.microsoft.com/office/powerpoint/2010/main" val="1564636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ブハダール時空における光の軌道方程式</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326491" y="2115266"/>
            <a:ext cx="9836727" cy="627485"/>
          </a:xfrm>
        </p:spPr>
        <p:txBody>
          <a:bodyPr>
            <a:normAutofit/>
          </a:bodyPr>
          <a:lstStyle/>
          <a:p>
            <a:pPr marL="0" indent="0">
              <a:lnSpc>
                <a:spcPct val="100000"/>
              </a:lnSpc>
              <a:buNone/>
            </a:pPr>
            <a:r>
              <a:rPr lang="en-US" altLang="ja-JP" sz="2400" dirty="0"/>
              <a:t>null</a:t>
            </a:r>
            <a:r>
              <a:rPr lang="ja-JP" altLang="en-US" sz="2400"/>
              <a:t>条件　　　　　　　と、衝突係数　　　　とおけば</a:t>
            </a:r>
            <a:endParaRPr lang="en-US" altLang="ja-JP" sz="2400" dirty="0"/>
          </a:p>
          <a:p>
            <a:pPr marL="0" indent="0">
              <a:lnSpc>
                <a:spcPct val="100000"/>
              </a:lnSpc>
              <a:buNone/>
            </a:pPr>
            <a:endParaRPr lang="en-US" altLang="ja-JP" sz="2400" dirty="0"/>
          </a:p>
        </p:txBody>
      </p:sp>
      <p:pic>
        <p:nvPicPr>
          <p:cNvPr id="14" name="図 13">
            <a:extLst>
              <a:ext uri="{FF2B5EF4-FFF2-40B4-BE49-F238E27FC236}">
                <a16:creationId xmlns:a16="http://schemas.microsoft.com/office/drawing/2014/main" id="{05829966-C6D6-B942-D0E1-CB30E6EB4F9D}"/>
              </a:ext>
            </a:extLst>
          </p:cNvPr>
          <p:cNvPicPr>
            <a:picLocks noChangeAspect="1"/>
          </p:cNvPicPr>
          <p:nvPr/>
        </p:nvPicPr>
        <p:blipFill>
          <a:blip r:embed="rId3"/>
          <a:stretch>
            <a:fillRect/>
          </a:stretch>
        </p:blipFill>
        <p:spPr>
          <a:xfrm>
            <a:off x="2813004" y="1954856"/>
            <a:ext cx="1878102" cy="687755"/>
          </a:xfrm>
          <a:prstGeom prst="rect">
            <a:avLst/>
          </a:prstGeom>
        </p:spPr>
      </p:pic>
      <p:sp>
        <p:nvSpPr>
          <p:cNvPr id="22" name="コンテンツ プレースホルダー 2">
            <a:extLst>
              <a:ext uri="{FF2B5EF4-FFF2-40B4-BE49-F238E27FC236}">
                <a16:creationId xmlns:a16="http://schemas.microsoft.com/office/drawing/2014/main" id="{A3B94EAD-E5A7-65E0-5608-BA58744ED6EC}"/>
              </a:ext>
            </a:extLst>
          </p:cNvPr>
          <p:cNvSpPr txBox="1">
            <a:spLocks/>
          </p:cNvSpPr>
          <p:nvPr/>
        </p:nvSpPr>
        <p:spPr>
          <a:xfrm>
            <a:off x="1832678" y="4677014"/>
            <a:ext cx="2743200" cy="5078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solidFill>
                  <a:srgbClr val="FF0000"/>
                </a:solidFill>
              </a:rPr>
              <a:t>有効ポテンシャル</a:t>
            </a:r>
            <a:endParaRPr lang="en-US" altLang="ja-JP" sz="2400" dirty="0">
              <a:solidFill>
                <a:srgbClr val="FF0000"/>
              </a:solidFill>
            </a:endParaRPr>
          </a:p>
        </p:txBody>
      </p:sp>
      <p:pic>
        <p:nvPicPr>
          <p:cNvPr id="25" name="図 24">
            <a:extLst>
              <a:ext uri="{FF2B5EF4-FFF2-40B4-BE49-F238E27FC236}">
                <a16:creationId xmlns:a16="http://schemas.microsoft.com/office/drawing/2014/main" id="{3FAFC33D-65DF-D98B-9BB4-B5C1990566D7}"/>
              </a:ext>
            </a:extLst>
          </p:cNvPr>
          <p:cNvPicPr>
            <a:picLocks noChangeAspect="1"/>
          </p:cNvPicPr>
          <p:nvPr/>
        </p:nvPicPr>
        <p:blipFill>
          <a:blip r:embed="rId4"/>
          <a:stretch>
            <a:fillRect/>
          </a:stretch>
        </p:blipFill>
        <p:spPr>
          <a:xfrm>
            <a:off x="6849339" y="1999064"/>
            <a:ext cx="793071" cy="627485"/>
          </a:xfrm>
          <a:prstGeom prst="rect">
            <a:avLst/>
          </a:prstGeom>
        </p:spPr>
      </p:pic>
      <p:pic>
        <p:nvPicPr>
          <p:cNvPr id="27" name="図 26">
            <a:extLst>
              <a:ext uri="{FF2B5EF4-FFF2-40B4-BE49-F238E27FC236}">
                <a16:creationId xmlns:a16="http://schemas.microsoft.com/office/drawing/2014/main" id="{B3A32F71-EAED-32F9-3016-E439ED800806}"/>
              </a:ext>
            </a:extLst>
          </p:cNvPr>
          <p:cNvPicPr>
            <a:picLocks noChangeAspect="1"/>
          </p:cNvPicPr>
          <p:nvPr/>
        </p:nvPicPr>
        <p:blipFill>
          <a:blip r:embed="rId5"/>
          <a:stretch>
            <a:fillRect/>
          </a:stretch>
        </p:blipFill>
        <p:spPr>
          <a:xfrm>
            <a:off x="4884109" y="4475017"/>
            <a:ext cx="2597587" cy="911806"/>
          </a:xfrm>
          <a:prstGeom prst="rect">
            <a:avLst/>
          </a:prstGeom>
        </p:spPr>
      </p:pic>
      <p:pic>
        <p:nvPicPr>
          <p:cNvPr id="28" name="図 27">
            <a:extLst>
              <a:ext uri="{FF2B5EF4-FFF2-40B4-BE49-F238E27FC236}">
                <a16:creationId xmlns:a16="http://schemas.microsoft.com/office/drawing/2014/main" id="{AB3A0E05-4CB3-E2C4-FD49-4421C98DA840}"/>
              </a:ext>
            </a:extLst>
          </p:cNvPr>
          <p:cNvPicPr>
            <a:picLocks noChangeAspect="1"/>
          </p:cNvPicPr>
          <p:nvPr/>
        </p:nvPicPr>
        <p:blipFill>
          <a:blip r:embed="rId6"/>
          <a:stretch>
            <a:fillRect/>
          </a:stretch>
        </p:blipFill>
        <p:spPr>
          <a:xfrm>
            <a:off x="4884109" y="3065441"/>
            <a:ext cx="5021179" cy="1057702"/>
          </a:xfrm>
          <a:prstGeom prst="rect">
            <a:avLst/>
          </a:prstGeom>
        </p:spPr>
      </p:pic>
      <p:sp>
        <p:nvSpPr>
          <p:cNvPr id="29" name="コンテンツ プレースホルダー 2">
            <a:extLst>
              <a:ext uri="{FF2B5EF4-FFF2-40B4-BE49-F238E27FC236}">
                <a16:creationId xmlns:a16="http://schemas.microsoft.com/office/drawing/2014/main" id="{DE502997-A2EB-2AA6-1522-2ABECCD2EE44}"/>
              </a:ext>
            </a:extLst>
          </p:cNvPr>
          <p:cNvSpPr txBox="1">
            <a:spLocks/>
          </p:cNvSpPr>
          <p:nvPr/>
        </p:nvSpPr>
        <p:spPr>
          <a:xfrm>
            <a:off x="2744357" y="3378329"/>
            <a:ext cx="1831521" cy="5078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solidFill>
                  <a:srgbClr val="FF0000"/>
                </a:solidFill>
              </a:rPr>
              <a:t>軌道方程式</a:t>
            </a:r>
            <a:endParaRPr lang="en-US" altLang="ja-JP" sz="2400" dirty="0">
              <a:solidFill>
                <a:srgbClr val="FF0000"/>
              </a:solidFill>
            </a:endParaRPr>
          </a:p>
        </p:txBody>
      </p:sp>
      <p:sp>
        <p:nvSpPr>
          <p:cNvPr id="5" name="スライド番号プレースホルダー 4">
            <a:extLst>
              <a:ext uri="{FF2B5EF4-FFF2-40B4-BE49-F238E27FC236}">
                <a16:creationId xmlns:a16="http://schemas.microsoft.com/office/drawing/2014/main" id="{7B4DEDA4-19C6-4469-6F8F-8F76B204946E}"/>
              </a:ext>
            </a:extLst>
          </p:cNvPr>
          <p:cNvSpPr>
            <a:spLocks noGrp="1"/>
          </p:cNvSpPr>
          <p:nvPr>
            <p:ph type="sldNum" sz="quarter" idx="12"/>
          </p:nvPr>
        </p:nvSpPr>
        <p:spPr/>
        <p:txBody>
          <a:bodyPr/>
          <a:lstStyle/>
          <a:p>
            <a:fld id="{48F63A3B-78C7-47BE-AE5E-E10140E04643}" type="slidenum">
              <a:rPr lang="en-US" smtClean="0"/>
              <a:pPr/>
              <a:t>6</a:t>
            </a:fld>
            <a:r>
              <a:rPr lang="en-US"/>
              <a:t>/17</a:t>
            </a:r>
            <a:endParaRPr lang="en-US" dirty="0"/>
          </a:p>
        </p:txBody>
      </p:sp>
    </p:spTree>
    <p:extLst>
      <p:ext uri="{BB962C8B-B14F-4D97-AF65-F5344CB8AC3E}">
        <p14:creationId xmlns:p14="http://schemas.microsoft.com/office/powerpoint/2010/main" val="3107101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46CC37F2-A36B-9C68-C578-8DD039322AFC}"/>
              </a:ext>
            </a:extLst>
          </p:cNvPr>
          <p:cNvPicPr>
            <a:picLocks noChangeAspect="1"/>
          </p:cNvPicPr>
          <p:nvPr/>
        </p:nvPicPr>
        <p:blipFill>
          <a:blip r:embed="rId3"/>
          <a:stretch>
            <a:fillRect/>
          </a:stretch>
        </p:blipFill>
        <p:spPr>
          <a:xfrm>
            <a:off x="2971754" y="1150757"/>
            <a:ext cx="6055711" cy="4037141"/>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有効ポテンシャル</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13" name="コンテンツ プレースホルダー 2">
            <a:extLst>
              <a:ext uri="{FF2B5EF4-FFF2-40B4-BE49-F238E27FC236}">
                <a16:creationId xmlns:a16="http://schemas.microsoft.com/office/drawing/2014/main" id="{0ED02400-FA3C-474D-765B-109B7A9485B5}"/>
              </a:ext>
            </a:extLst>
          </p:cNvPr>
          <p:cNvSpPr>
            <a:spLocks noGrp="1"/>
          </p:cNvSpPr>
          <p:nvPr>
            <p:ph idx="1"/>
          </p:nvPr>
        </p:nvSpPr>
        <p:spPr>
          <a:xfrm>
            <a:off x="1177636" y="5509208"/>
            <a:ext cx="9836727" cy="1212269"/>
          </a:xfrm>
        </p:spPr>
        <p:txBody>
          <a:bodyPr>
            <a:normAutofit/>
          </a:bodyPr>
          <a:lstStyle/>
          <a:p>
            <a:pPr marL="0" indent="0">
              <a:lnSpc>
                <a:spcPct val="100000"/>
              </a:lnSpc>
              <a:buNone/>
            </a:pPr>
            <a:r>
              <a:rPr lang="ja-JP" altLang="en-US" sz="2400"/>
              <a:t>　　　　の時、ブハダール時空の有効ポテンシャルも極大点を持つ。</a:t>
            </a:r>
            <a:endParaRPr lang="en-US" altLang="ja-JP" sz="2400" dirty="0"/>
          </a:p>
          <a:p>
            <a:pPr marL="0" indent="0">
              <a:lnSpc>
                <a:spcPct val="100000"/>
              </a:lnSpc>
              <a:buNone/>
            </a:pPr>
            <a:r>
              <a:rPr lang="ja-JP" altLang="en-US" sz="2400"/>
              <a:t>これは光が不安定円軌道を持つことを意味している。</a:t>
            </a:r>
            <a:endParaRPr lang="en-US" altLang="ja-JP" sz="2400" dirty="0"/>
          </a:p>
        </p:txBody>
      </p:sp>
      <p:pic>
        <p:nvPicPr>
          <p:cNvPr id="22" name="図 21">
            <a:extLst>
              <a:ext uri="{FF2B5EF4-FFF2-40B4-BE49-F238E27FC236}">
                <a16:creationId xmlns:a16="http://schemas.microsoft.com/office/drawing/2014/main" id="{837861A4-F3A8-809B-C031-4A40A6CCD1C0}"/>
              </a:ext>
            </a:extLst>
          </p:cNvPr>
          <p:cNvPicPr>
            <a:picLocks noChangeAspect="1"/>
          </p:cNvPicPr>
          <p:nvPr/>
        </p:nvPicPr>
        <p:blipFill>
          <a:blip r:embed="rId4"/>
          <a:stretch>
            <a:fillRect/>
          </a:stretch>
        </p:blipFill>
        <p:spPr>
          <a:xfrm>
            <a:off x="10123932" y="1638801"/>
            <a:ext cx="847854" cy="253482"/>
          </a:xfrm>
          <a:prstGeom prst="rect">
            <a:avLst/>
          </a:prstGeom>
        </p:spPr>
      </p:pic>
      <p:pic>
        <p:nvPicPr>
          <p:cNvPr id="25" name="図 24">
            <a:extLst>
              <a:ext uri="{FF2B5EF4-FFF2-40B4-BE49-F238E27FC236}">
                <a16:creationId xmlns:a16="http://schemas.microsoft.com/office/drawing/2014/main" id="{C65FC820-2484-9FD6-2746-D69FFAA33684}"/>
              </a:ext>
            </a:extLst>
          </p:cNvPr>
          <p:cNvPicPr>
            <a:picLocks noChangeAspect="1"/>
          </p:cNvPicPr>
          <p:nvPr/>
        </p:nvPicPr>
        <p:blipFill>
          <a:blip r:embed="rId5"/>
          <a:stretch>
            <a:fillRect/>
          </a:stretch>
        </p:blipFill>
        <p:spPr>
          <a:xfrm>
            <a:off x="9105141" y="4747833"/>
            <a:ext cx="254000" cy="266700"/>
          </a:xfrm>
          <a:prstGeom prst="rect">
            <a:avLst/>
          </a:prstGeom>
        </p:spPr>
      </p:pic>
      <p:pic>
        <p:nvPicPr>
          <p:cNvPr id="26" name="図 25">
            <a:extLst>
              <a:ext uri="{FF2B5EF4-FFF2-40B4-BE49-F238E27FC236}">
                <a16:creationId xmlns:a16="http://schemas.microsoft.com/office/drawing/2014/main" id="{538FB203-2920-CBDD-4DA9-24F70D3B5547}"/>
              </a:ext>
            </a:extLst>
          </p:cNvPr>
          <p:cNvPicPr>
            <a:picLocks noChangeAspect="1"/>
          </p:cNvPicPr>
          <p:nvPr/>
        </p:nvPicPr>
        <p:blipFill>
          <a:blip r:embed="rId6"/>
          <a:stretch>
            <a:fillRect/>
          </a:stretch>
        </p:blipFill>
        <p:spPr>
          <a:xfrm>
            <a:off x="2703491" y="1536555"/>
            <a:ext cx="536526" cy="361123"/>
          </a:xfrm>
          <a:prstGeom prst="rect">
            <a:avLst/>
          </a:prstGeom>
        </p:spPr>
      </p:pic>
      <p:pic>
        <p:nvPicPr>
          <p:cNvPr id="28" name="図 27">
            <a:extLst>
              <a:ext uri="{FF2B5EF4-FFF2-40B4-BE49-F238E27FC236}">
                <a16:creationId xmlns:a16="http://schemas.microsoft.com/office/drawing/2014/main" id="{FFC6EC38-43F6-BA88-40A9-338E2DF255A2}"/>
              </a:ext>
            </a:extLst>
          </p:cNvPr>
          <p:cNvPicPr>
            <a:picLocks noChangeAspect="1"/>
          </p:cNvPicPr>
          <p:nvPr/>
        </p:nvPicPr>
        <p:blipFill>
          <a:blip r:embed="rId7"/>
          <a:stretch>
            <a:fillRect/>
          </a:stretch>
        </p:blipFill>
        <p:spPr>
          <a:xfrm>
            <a:off x="1291963" y="5558499"/>
            <a:ext cx="1116084" cy="308252"/>
          </a:xfrm>
          <a:prstGeom prst="rect">
            <a:avLst/>
          </a:prstGeom>
        </p:spPr>
      </p:pic>
      <p:pic>
        <p:nvPicPr>
          <p:cNvPr id="5" name="図 4">
            <a:extLst>
              <a:ext uri="{FF2B5EF4-FFF2-40B4-BE49-F238E27FC236}">
                <a16:creationId xmlns:a16="http://schemas.microsoft.com/office/drawing/2014/main" id="{DE87C6E5-7F5E-72B5-D7A1-4C64270E7EE0}"/>
              </a:ext>
            </a:extLst>
          </p:cNvPr>
          <p:cNvPicPr>
            <a:picLocks noChangeAspect="1"/>
          </p:cNvPicPr>
          <p:nvPr/>
        </p:nvPicPr>
        <p:blipFill>
          <a:blip r:embed="rId8"/>
          <a:stretch>
            <a:fillRect/>
          </a:stretch>
        </p:blipFill>
        <p:spPr>
          <a:xfrm>
            <a:off x="3671082" y="4127970"/>
            <a:ext cx="3621941" cy="626014"/>
          </a:xfrm>
          <a:prstGeom prst="rect">
            <a:avLst/>
          </a:prstGeom>
        </p:spPr>
      </p:pic>
      <p:pic>
        <p:nvPicPr>
          <p:cNvPr id="6" name="図 5">
            <a:extLst>
              <a:ext uri="{FF2B5EF4-FFF2-40B4-BE49-F238E27FC236}">
                <a16:creationId xmlns:a16="http://schemas.microsoft.com/office/drawing/2014/main" id="{34345B53-83B8-68B6-D23A-3BFBE3AEC421}"/>
              </a:ext>
            </a:extLst>
          </p:cNvPr>
          <p:cNvPicPr>
            <a:picLocks noChangeAspect="1"/>
          </p:cNvPicPr>
          <p:nvPr/>
        </p:nvPicPr>
        <p:blipFill>
          <a:blip r:embed="rId9"/>
          <a:stretch>
            <a:fillRect/>
          </a:stretch>
        </p:blipFill>
        <p:spPr>
          <a:xfrm>
            <a:off x="5070568" y="1134375"/>
            <a:ext cx="2990850" cy="625822"/>
          </a:xfrm>
          <a:prstGeom prst="rect">
            <a:avLst/>
          </a:prstGeom>
        </p:spPr>
      </p:pic>
      <p:pic>
        <p:nvPicPr>
          <p:cNvPr id="8" name="図 7">
            <a:extLst>
              <a:ext uri="{FF2B5EF4-FFF2-40B4-BE49-F238E27FC236}">
                <a16:creationId xmlns:a16="http://schemas.microsoft.com/office/drawing/2014/main" id="{EDA6F0F2-B003-7360-3777-6775B2420AE6}"/>
              </a:ext>
            </a:extLst>
          </p:cNvPr>
          <p:cNvPicPr>
            <a:picLocks noChangeAspect="1"/>
          </p:cNvPicPr>
          <p:nvPr/>
        </p:nvPicPr>
        <p:blipFill>
          <a:blip r:embed="rId10"/>
          <a:stretch>
            <a:fillRect/>
          </a:stretch>
        </p:blipFill>
        <p:spPr>
          <a:xfrm>
            <a:off x="4048769" y="3043394"/>
            <a:ext cx="787753" cy="217570"/>
          </a:xfrm>
          <a:prstGeom prst="rect">
            <a:avLst/>
          </a:prstGeom>
        </p:spPr>
      </p:pic>
      <p:pic>
        <p:nvPicPr>
          <p:cNvPr id="10" name="図 9">
            <a:extLst>
              <a:ext uri="{FF2B5EF4-FFF2-40B4-BE49-F238E27FC236}">
                <a16:creationId xmlns:a16="http://schemas.microsoft.com/office/drawing/2014/main" id="{B91C50AE-B788-C212-C70A-48599F91A38D}"/>
              </a:ext>
            </a:extLst>
          </p:cNvPr>
          <p:cNvPicPr>
            <a:picLocks noChangeAspect="1"/>
          </p:cNvPicPr>
          <p:nvPr/>
        </p:nvPicPr>
        <p:blipFill>
          <a:blip r:embed="rId11"/>
          <a:stretch>
            <a:fillRect/>
          </a:stretch>
        </p:blipFill>
        <p:spPr>
          <a:xfrm>
            <a:off x="4370384" y="2504513"/>
            <a:ext cx="787757" cy="217571"/>
          </a:xfrm>
          <a:prstGeom prst="rect">
            <a:avLst/>
          </a:prstGeom>
        </p:spPr>
      </p:pic>
      <p:pic>
        <p:nvPicPr>
          <p:cNvPr id="11" name="図 10">
            <a:extLst>
              <a:ext uri="{FF2B5EF4-FFF2-40B4-BE49-F238E27FC236}">
                <a16:creationId xmlns:a16="http://schemas.microsoft.com/office/drawing/2014/main" id="{9F8527F3-E594-FFAC-BA6A-E77C92748197}"/>
              </a:ext>
            </a:extLst>
          </p:cNvPr>
          <p:cNvPicPr>
            <a:picLocks noChangeAspect="1"/>
          </p:cNvPicPr>
          <p:nvPr/>
        </p:nvPicPr>
        <p:blipFill>
          <a:blip r:embed="rId12"/>
          <a:stretch>
            <a:fillRect/>
          </a:stretch>
        </p:blipFill>
        <p:spPr>
          <a:xfrm>
            <a:off x="4674811" y="2015583"/>
            <a:ext cx="807241" cy="222952"/>
          </a:xfrm>
          <a:prstGeom prst="rect">
            <a:avLst/>
          </a:prstGeom>
        </p:spPr>
      </p:pic>
      <p:sp>
        <p:nvSpPr>
          <p:cNvPr id="12" name="スライド番号プレースホルダー 11">
            <a:extLst>
              <a:ext uri="{FF2B5EF4-FFF2-40B4-BE49-F238E27FC236}">
                <a16:creationId xmlns:a16="http://schemas.microsoft.com/office/drawing/2014/main" id="{9CA436A3-C766-D803-3F24-E71D68CCAFD6}"/>
              </a:ext>
            </a:extLst>
          </p:cNvPr>
          <p:cNvSpPr>
            <a:spLocks noGrp="1"/>
          </p:cNvSpPr>
          <p:nvPr>
            <p:ph type="sldNum" sz="quarter" idx="12"/>
          </p:nvPr>
        </p:nvSpPr>
        <p:spPr/>
        <p:txBody>
          <a:bodyPr/>
          <a:lstStyle/>
          <a:p>
            <a:fld id="{48F63A3B-78C7-47BE-AE5E-E10140E04643}" type="slidenum">
              <a:rPr lang="en-US" smtClean="0"/>
              <a:pPr/>
              <a:t>7</a:t>
            </a:fld>
            <a:r>
              <a:rPr lang="en-US"/>
              <a:t>/17</a:t>
            </a:r>
            <a:endParaRPr lang="en-US" dirty="0"/>
          </a:p>
        </p:txBody>
      </p:sp>
      <p:sp>
        <p:nvSpPr>
          <p:cNvPr id="14" name="テキスト ボックス 13">
            <a:extLst>
              <a:ext uri="{FF2B5EF4-FFF2-40B4-BE49-F238E27FC236}">
                <a16:creationId xmlns:a16="http://schemas.microsoft.com/office/drawing/2014/main" id="{A4D49FA5-C3DD-C294-FF72-E70882CAD650}"/>
              </a:ext>
            </a:extLst>
          </p:cNvPr>
          <p:cNvSpPr txBox="1"/>
          <p:nvPr/>
        </p:nvSpPr>
        <p:spPr>
          <a:xfrm>
            <a:off x="9349579" y="1557967"/>
            <a:ext cx="2462670" cy="830997"/>
          </a:xfrm>
          <a:prstGeom prst="rect">
            <a:avLst/>
          </a:prstGeom>
          <a:noFill/>
        </p:spPr>
        <p:txBody>
          <a:bodyPr wrap="square" rtlCol="0">
            <a:spAutoFit/>
          </a:bodyPr>
          <a:lstStyle/>
          <a:p>
            <a:r>
              <a:rPr kumimoji="1" lang="ja-JP" altLang="en-US" sz="2400">
                <a:latin typeface="Hiragino Kaku Gothic Std W8" panose="020B0800000000000000" pitchFamily="34" charset="-128"/>
                <a:ea typeface="Hiragino Kaku Gothic Std W8" panose="020B0800000000000000" pitchFamily="34" charset="-128"/>
              </a:rPr>
              <a:t>以降</a:t>
            </a:r>
            <a:endParaRPr kumimoji="1" lang="en-US" altLang="ja-JP" sz="2400" dirty="0">
              <a:latin typeface="Hiragino Kaku Gothic Std W8" panose="020B0800000000000000" pitchFamily="34" charset="-128"/>
              <a:ea typeface="Hiragino Kaku Gothic Std W8" panose="020B0800000000000000" pitchFamily="34" charset="-128"/>
            </a:endParaRPr>
          </a:p>
          <a:p>
            <a:r>
              <a:rPr kumimoji="1" lang="ja-JP" altLang="en-US" sz="2400">
                <a:latin typeface="Hiragino Kaku Gothic Std W8" panose="020B0800000000000000" pitchFamily="34" charset="-128"/>
                <a:ea typeface="Hiragino Kaku Gothic Std W8" panose="020B0800000000000000" pitchFamily="34" charset="-128"/>
              </a:rPr>
              <a:t>の単位系をとる</a:t>
            </a:r>
            <a:endParaRPr kumimoji="1" lang="en-US" altLang="ja-JP" sz="2400" dirty="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472644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E9527AA-51F5-BA4E-CEB8-B6B6E5906C7B}"/>
              </a:ext>
            </a:extLst>
          </p:cNvPr>
          <p:cNvPicPr>
            <a:picLocks noChangeAspect="1"/>
          </p:cNvPicPr>
          <p:nvPr/>
        </p:nvPicPr>
        <p:blipFill>
          <a:blip r:embed="rId3"/>
          <a:stretch>
            <a:fillRect/>
          </a:stretch>
        </p:blipFill>
        <p:spPr>
          <a:xfrm>
            <a:off x="2259146" y="756766"/>
            <a:ext cx="7466114" cy="5599586"/>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観測者と降着円盤の座標設定</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pic>
        <p:nvPicPr>
          <p:cNvPr id="12" name="図 11">
            <a:extLst>
              <a:ext uri="{FF2B5EF4-FFF2-40B4-BE49-F238E27FC236}">
                <a16:creationId xmlns:a16="http://schemas.microsoft.com/office/drawing/2014/main" id="{E41E71B6-D891-28BC-B2CF-3AD1F4D77474}"/>
              </a:ext>
            </a:extLst>
          </p:cNvPr>
          <p:cNvPicPr>
            <a:picLocks noChangeAspect="1"/>
          </p:cNvPicPr>
          <p:nvPr/>
        </p:nvPicPr>
        <p:blipFill>
          <a:blip r:embed="rId4"/>
          <a:stretch>
            <a:fillRect/>
          </a:stretch>
        </p:blipFill>
        <p:spPr>
          <a:xfrm>
            <a:off x="3129127" y="2151981"/>
            <a:ext cx="406400" cy="444500"/>
          </a:xfrm>
          <a:prstGeom prst="rect">
            <a:avLst/>
          </a:prstGeom>
        </p:spPr>
      </p:pic>
      <p:sp>
        <p:nvSpPr>
          <p:cNvPr id="13" name="コンテンツ プレースホルダー 2">
            <a:extLst>
              <a:ext uri="{FF2B5EF4-FFF2-40B4-BE49-F238E27FC236}">
                <a16:creationId xmlns:a16="http://schemas.microsoft.com/office/drawing/2014/main" id="{675B8C05-37E3-9877-FD30-01CF575FF211}"/>
              </a:ext>
            </a:extLst>
          </p:cNvPr>
          <p:cNvSpPr txBox="1">
            <a:spLocks/>
          </p:cNvSpPr>
          <p:nvPr/>
        </p:nvSpPr>
        <p:spPr>
          <a:xfrm>
            <a:off x="3570224" y="2151981"/>
            <a:ext cx="6292708" cy="5762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ja-JP" sz="2400" dirty="0">
                <a:solidFill>
                  <a:srgbClr val="FF0000"/>
                </a:solidFill>
              </a:rPr>
              <a:t>: </a:t>
            </a:r>
            <a:r>
              <a:rPr lang="ja-JP" altLang="en-US" sz="2400">
                <a:solidFill>
                  <a:srgbClr val="FF0000"/>
                </a:solidFill>
              </a:rPr>
              <a:t>円盤に対する観測者の角度</a:t>
            </a:r>
            <a:endParaRPr lang="en-US" altLang="ja-JP" sz="2400" dirty="0">
              <a:solidFill>
                <a:srgbClr val="FF0000"/>
              </a:solidFill>
            </a:endParaRPr>
          </a:p>
        </p:txBody>
      </p:sp>
      <p:cxnSp>
        <p:nvCxnSpPr>
          <p:cNvPr id="15" name="直線矢印コネクタ 14">
            <a:extLst>
              <a:ext uri="{FF2B5EF4-FFF2-40B4-BE49-F238E27FC236}">
                <a16:creationId xmlns:a16="http://schemas.microsoft.com/office/drawing/2014/main" id="{80CC90CB-DBBA-112E-DB2E-1565E9C6288F}"/>
              </a:ext>
            </a:extLst>
          </p:cNvPr>
          <p:cNvCxnSpPr>
            <a:cxnSpLocks/>
          </p:cNvCxnSpPr>
          <p:nvPr/>
        </p:nvCxnSpPr>
        <p:spPr>
          <a:xfrm flipH="1">
            <a:off x="4667174" y="2623930"/>
            <a:ext cx="699956" cy="15227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コンテンツ プレースホルダー 2">
            <a:extLst>
              <a:ext uri="{FF2B5EF4-FFF2-40B4-BE49-F238E27FC236}">
                <a16:creationId xmlns:a16="http://schemas.microsoft.com/office/drawing/2014/main" id="{5062BFBD-0446-8F40-E9A3-B4D440264EC3}"/>
              </a:ext>
            </a:extLst>
          </p:cNvPr>
          <p:cNvSpPr txBox="1">
            <a:spLocks/>
          </p:cNvSpPr>
          <p:nvPr/>
        </p:nvSpPr>
        <p:spPr>
          <a:xfrm>
            <a:off x="9085312" y="1685182"/>
            <a:ext cx="3265713" cy="82941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観測者のスクリーン</a:t>
            </a:r>
            <a:endParaRPr lang="en-US" altLang="ja-JP" sz="2400" dirty="0"/>
          </a:p>
        </p:txBody>
      </p:sp>
      <p:sp>
        <p:nvSpPr>
          <p:cNvPr id="10" name="コンテンツ プレースホルダー 2">
            <a:extLst>
              <a:ext uri="{FF2B5EF4-FFF2-40B4-BE49-F238E27FC236}">
                <a16:creationId xmlns:a16="http://schemas.microsoft.com/office/drawing/2014/main" id="{068F1027-CA9E-E9A5-1B58-BF0E6EF0F2BD}"/>
              </a:ext>
            </a:extLst>
          </p:cNvPr>
          <p:cNvSpPr txBox="1">
            <a:spLocks/>
          </p:cNvSpPr>
          <p:nvPr/>
        </p:nvSpPr>
        <p:spPr>
          <a:xfrm>
            <a:off x="581995" y="4080309"/>
            <a:ext cx="2869600" cy="9847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幾何学的に薄い</a:t>
            </a:r>
            <a:endParaRPr lang="en-US" altLang="ja-JP" sz="2400" dirty="0"/>
          </a:p>
          <a:p>
            <a:pPr marL="0" indent="0">
              <a:lnSpc>
                <a:spcPct val="100000"/>
              </a:lnSpc>
              <a:buFont typeface="Arial" panose="020B0604020202020204" pitchFamily="34" charset="0"/>
              <a:buNone/>
            </a:pPr>
            <a:r>
              <a:rPr lang="ja-JP" altLang="en-US" sz="2400"/>
              <a:t>降着円盤</a:t>
            </a:r>
            <a:endParaRPr lang="en-US" altLang="ja-JP" sz="2400" dirty="0"/>
          </a:p>
        </p:txBody>
      </p:sp>
      <p:sp>
        <p:nvSpPr>
          <p:cNvPr id="11" name="コンテンツ プレースホルダー 2">
            <a:extLst>
              <a:ext uri="{FF2B5EF4-FFF2-40B4-BE49-F238E27FC236}">
                <a16:creationId xmlns:a16="http://schemas.microsoft.com/office/drawing/2014/main" id="{DD034C73-3576-8EE3-C0A1-07C895268391}"/>
              </a:ext>
            </a:extLst>
          </p:cNvPr>
          <p:cNvSpPr txBox="1">
            <a:spLocks/>
          </p:cNvSpPr>
          <p:nvPr/>
        </p:nvSpPr>
        <p:spPr>
          <a:xfrm>
            <a:off x="4942022" y="5065047"/>
            <a:ext cx="1315058" cy="5762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光源点</a:t>
            </a:r>
            <a:endParaRPr lang="en-US" altLang="ja-JP" sz="2400" dirty="0"/>
          </a:p>
        </p:txBody>
      </p:sp>
      <p:sp>
        <p:nvSpPr>
          <p:cNvPr id="14" name="コンテンツ プレースホルダー 2">
            <a:extLst>
              <a:ext uri="{FF2B5EF4-FFF2-40B4-BE49-F238E27FC236}">
                <a16:creationId xmlns:a16="http://schemas.microsoft.com/office/drawing/2014/main" id="{D3B9083C-F001-3DD9-1510-188CA3C5F7E8}"/>
              </a:ext>
            </a:extLst>
          </p:cNvPr>
          <p:cNvSpPr txBox="1">
            <a:spLocks/>
          </p:cNvSpPr>
          <p:nvPr/>
        </p:nvSpPr>
        <p:spPr>
          <a:xfrm>
            <a:off x="8045530" y="4524291"/>
            <a:ext cx="2869600" cy="5762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n-US" altLang="ja-JP" sz="2400" dirty="0"/>
          </a:p>
        </p:txBody>
      </p:sp>
      <p:sp>
        <p:nvSpPr>
          <p:cNvPr id="18" name="コンテンツ プレースホルダー 2">
            <a:extLst>
              <a:ext uri="{FF2B5EF4-FFF2-40B4-BE49-F238E27FC236}">
                <a16:creationId xmlns:a16="http://schemas.microsoft.com/office/drawing/2014/main" id="{55769FA7-C787-B228-2A09-F41AB4B975A3}"/>
              </a:ext>
            </a:extLst>
          </p:cNvPr>
          <p:cNvSpPr txBox="1">
            <a:spLocks/>
          </p:cNvSpPr>
          <p:nvPr/>
        </p:nvSpPr>
        <p:spPr>
          <a:xfrm>
            <a:off x="7815772" y="3481939"/>
            <a:ext cx="2668278" cy="91073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光源から放たれた光の到達点</a:t>
            </a:r>
            <a:endParaRPr lang="en-US" altLang="ja-JP" sz="2400" dirty="0"/>
          </a:p>
        </p:txBody>
      </p:sp>
      <p:sp>
        <p:nvSpPr>
          <p:cNvPr id="19" name="コンテンツ プレースホルダー 2">
            <a:extLst>
              <a:ext uri="{FF2B5EF4-FFF2-40B4-BE49-F238E27FC236}">
                <a16:creationId xmlns:a16="http://schemas.microsoft.com/office/drawing/2014/main" id="{6DBF91D3-19F5-852C-D3E8-77919E5DE07F}"/>
              </a:ext>
            </a:extLst>
          </p:cNvPr>
          <p:cNvSpPr txBox="1">
            <a:spLocks/>
          </p:cNvSpPr>
          <p:nvPr/>
        </p:nvSpPr>
        <p:spPr>
          <a:xfrm>
            <a:off x="768719" y="6049860"/>
            <a:ext cx="10143312" cy="576258"/>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降着円盤における　　　　　のリングがスクリーンに写し出される像を考える。</a:t>
            </a:r>
            <a:endParaRPr lang="en-US" altLang="ja-JP" sz="2400" dirty="0"/>
          </a:p>
        </p:txBody>
      </p:sp>
      <p:pic>
        <p:nvPicPr>
          <p:cNvPr id="20" name="図 19">
            <a:extLst>
              <a:ext uri="{FF2B5EF4-FFF2-40B4-BE49-F238E27FC236}">
                <a16:creationId xmlns:a16="http://schemas.microsoft.com/office/drawing/2014/main" id="{50A6E528-0970-5DEB-1CFF-BE7F99A4230D}"/>
              </a:ext>
            </a:extLst>
          </p:cNvPr>
          <p:cNvPicPr>
            <a:picLocks noChangeAspect="1"/>
          </p:cNvPicPr>
          <p:nvPr/>
        </p:nvPicPr>
        <p:blipFill>
          <a:blip r:embed="rId5"/>
          <a:stretch>
            <a:fillRect/>
          </a:stretch>
        </p:blipFill>
        <p:spPr>
          <a:xfrm>
            <a:off x="3129127" y="6092501"/>
            <a:ext cx="1344714" cy="299975"/>
          </a:xfrm>
          <a:prstGeom prst="rect">
            <a:avLst/>
          </a:prstGeom>
        </p:spPr>
      </p:pic>
      <p:sp>
        <p:nvSpPr>
          <p:cNvPr id="3" name="コンテンツ プレースホルダー 2">
            <a:extLst>
              <a:ext uri="{FF2B5EF4-FFF2-40B4-BE49-F238E27FC236}">
                <a16:creationId xmlns:a16="http://schemas.microsoft.com/office/drawing/2014/main" id="{C600FE16-EF89-3521-7A01-781EAFA37C11}"/>
              </a:ext>
            </a:extLst>
          </p:cNvPr>
          <p:cNvSpPr txBox="1">
            <a:spLocks/>
          </p:cNvSpPr>
          <p:nvPr/>
        </p:nvSpPr>
        <p:spPr>
          <a:xfrm>
            <a:off x="6338350" y="4334121"/>
            <a:ext cx="3386910" cy="57441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赤道面（　　平面）</a:t>
            </a:r>
            <a:endParaRPr lang="en-US" altLang="ja-JP" sz="2400" dirty="0"/>
          </a:p>
        </p:txBody>
      </p:sp>
      <p:sp>
        <p:nvSpPr>
          <p:cNvPr id="16" name="スライド番号プレースホルダー 15">
            <a:extLst>
              <a:ext uri="{FF2B5EF4-FFF2-40B4-BE49-F238E27FC236}">
                <a16:creationId xmlns:a16="http://schemas.microsoft.com/office/drawing/2014/main" id="{61547F21-E8EB-6A30-80A7-D2040AC15640}"/>
              </a:ext>
            </a:extLst>
          </p:cNvPr>
          <p:cNvSpPr>
            <a:spLocks noGrp="1"/>
          </p:cNvSpPr>
          <p:nvPr>
            <p:ph type="sldNum" sz="quarter" idx="12"/>
          </p:nvPr>
        </p:nvSpPr>
        <p:spPr/>
        <p:txBody>
          <a:bodyPr/>
          <a:lstStyle/>
          <a:p>
            <a:fld id="{48F63A3B-78C7-47BE-AE5E-E10140E04643}" type="slidenum">
              <a:rPr lang="en-US" smtClean="0"/>
              <a:pPr/>
              <a:t>8</a:t>
            </a:fld>
            <a:r>
              <a:rPr lang="en-US"/>
              <a:t>/17</a:t>
            </a:r>
            <a:endParaRPr lang="en-US" dirty="0"/>
          </a:p>
        </p:txBody>
      </p:sp>
      <p:pic>
        <p:nvPicPr>
          <p:cNvPr id="21" name="図 20">
            <a:extLst>
              <a:ext uri="{FF2B5EF4-FFF2-40B4-BE49-F238E27FC236}">
                <a16:creationId xmlns:a16="http://schemas.microsoft.com/office/drawing/2014/main" id="{18504404-F8D4-11A1-3076-1A064818E3ED}"/>
              </a:ext>
            </a:extLst>
          </p:cNvPr>
          <p:cNvPicPr>
            <a:picLocks noChangeAspect="1"/>
          </p:cNvPicPr>
          <p:nvPr/>
        </p:nvPicPr>
        <p:blipFill>
          <a:blip r:embed="rId6"/>
          <a:stretch>
            <a:fillRect/>
          </a:stretch>
        </p:blipFill>
        <p:spPr>
          <a:xfrm>
            <a:off x="7704192" y="4401886"/>
            <a:ext cx="495300" cy="342900"/>
          </a:xfrm>
          <a:prstGeom prst="rect">
            <a:avLst/>
          </a:prstGeom>
        </p:spPr>
      </p:pic>
    </p:spTree>
    <p:extLst>
      <p:ext uri="{BB962C8B-B14F-4D97-AF65-F5344CB8AC3E}">
        <p14:creationId xmlns:p14="http://schemas.microsoft.com/office/powerpoint/2010/main" val="1350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31E673-E832-D39A-DED3-86718D04DCF5}"/>
              </a:ext>
            </a:extLst>
          </p:cNvPr>
          <p:cNvSpPr>
            <a:spLocks noGrp="1"/>
          </p:cNvSpPr>
          <p:nvPr>
            <p:ph type="title"/>
          </p:nvPr>
        </p:nvSpPr>
        <p:spPr>
          <a:xfrm>
            <a:off x="838201" y="3249014"/>
            <a:ext cx="10515600" cy="1500188"/>
          </a:xfrm>
          <a:noFill/>
        </p:spPr>
        <p:txBody>
          <a:bodyPr>
            <a:normAutofit/>
          </a:bodyPr>
          <a:lstStyle/>
          <a:p>
            <a:r>
              <a:rPr kumimoji="1" lang="ja-JP" altLang="en-US" sz="6600">
                <a:solidFill>
                  <a:schemeClr val="tx2">
                    <a:lumMod val="75000"/>
                    <a:lumOff val="25000"/>
                  </a:schemeClr>
                </a:solidFill>
              </a:rPr>
              <a:t>結果・考察</a:t>
            </a:r>
          </a:p>
        </p:txBody>
      </p:sp>
      <p:sp>
        <p:nvSpPr>
          <p:cNvPr id="3" name="テキスト プレースホルダー 2">
            <a:extLst>
              <a:ext uri="{FF2B5EF4-FFF2-40B4-BE49-F238E27FC236}">
                <a16:creationId xmlns:a16="http://schemas.microsoft.com/office/drawing/2014/main" id="{1C8E01E9-DA84-396D-4D90-27708D939891}"/>
              </a:ext>
            </a:extLst>
          </p:cNvPr>
          <p:cNvSpPr>
            <a:spLocks noGrp="1"/>
          </p:cNvSpPr>
          <p:nvPr>
            <p:ph type="body" idx="1"/>
          </p:nvPr>
        </p:nvSpPr>
        <p:spPr>
          <a:xfrm>
            <a:off x="831851" y="4882551"/>
            <a:ext cx="10515600" cy="1207102"/>
          </a:xfrm>
        </p:spPr>
        <p:txBody>
          <a:bodyPr>
            <a:normAutofit/>
          </a:bodyPr>
          <a:lstStyle/>
          <a:p>
            <a:endParaRPr kumimoji="1" lang="ja-JP" altLang="en-US" sz="3200">
              <a:solidFill>
                <a:schemeClr val="tx1"/>
              </a:solidFill>
            </a:endParaRPr>
          </a:p>
        </p:txBody>
      </p:sp>
      <p:sp>
        <p:nvSpPr>
          <p:cNvPr id="7" name="スライド番号プレースホルダー 6">
            <a:extLst>
              <a:ext uri="{FF2B5EF4-FFF2-40B4-BE49-F238E27FC236}">
                <a16:creationId xmlns:a16="http://schemas.microsoft.com/office/drawing/2014/main" id="{D9E8BE79-DA3D-7B5F-1DE6-D05A820A68EB}"/>
              </a:ext>
            </a:extLst>
          </p:cNvPr>
          <p:cNvSpPr>
            <a:spLocks noGrp="1"/>
          </p:cNvSpPr>
          <p:nvPr>
            <p:ph type="sldNum" sz="quarter" idx="12"/>
          </p:nvPr>
        </p:nvSpPr>
        <p:spPr/>
        <p:txBody>
          <a:bodyPr/>
          <a:lstStyle/>
          <a:p>
            <a:fld id="{48F63A3B-78C7-47BE-AE5E-E10140E04643}" type="slidenum">
              <a:rPr lang="en-US" smtClean="0"/>
              <a:pPr/>
              <a:t>9</a:t>
            </a:fld>
            <a:r>
              <a:rPr lang="en-US"/>
              <a:t>/17</a:t>
            </a:r>
            <a:endParaRPr lang="en-US" dirty="0"/>
          </a:p>
        </p:txBody>
      </p:sp>
    </p:spTree>
    <p:extLst>
      <p:ext uri="{BB962C8B-B14F-4D97-AF65-F5344CB8AC3E}">
        <p14:creationId xmlns:p14="http://schemas.microsoft.com/office/powerpoint/2010/main" val="4045629407"/>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40086</TotalTime>
  <Words>1262</Words>
  <Application>Microsoft Macintosh PowerPoint</Application>
  <PresentationFormat>ワイド画面</PresentationFormat>
  <Paragraphs>203</Paragraphs>
  <Slides>21</Slides>
  <Notes>19</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21</vt:i4>
      </vt:variant>
    </vt:vector>
  </HeadingPairs>
  <TitlesOfParts>
    <vt:vector size="26" baseType="lpstr">
      <vt:lpstr>Hiragino Kaku Gothic Std W8</vt:lpstr>
      <vt:lpstr>游ゴシック</vt:lpstr>
      <vt:lpstr>Aptos</vt:lpstr>
      <vt:lpstr>Arial</vt:lpstr>
      <vt:lpstr>Office テーマ</vt:lpstr>
      <vt:lpstr>高密度コアモデルにおける降着円盤の像</vt:lpstr>
      <vt:lpstr>導入</vt:lpstr>
      <vt:lpstr>本研究の意義</vt:lpstr>
      <vt:lpstr>ブハダール時空</vt:lpstr>
      <vt:lpstr>光の運動における作用と保存則</vt:lpstr>
      <vt:lpstr>ブハダール時空における光の軌道方程式</vt:lpstr>
      <vt:lpstr>有効ポテンシャル</vt:lpstr>
      <vt:lpstr>観測者と降着円盤の座標設定</vt:lpstr>
      <vt:lpstr>結果・考察</vt:lpstr>
      <vt:lpstr>作成した像</vt:lpstr>
      <vt:lpstr>シュバルツシルト時空との比較</vt:lpstr>
      <vt:lpstr>2重像が現れる原因</vt:lpstr>
      <vt:lpstr>2重に見える光はどのような軌跡になっているか</vt:lpstr>
      <vt:lpstr>PowerPoint プレゼンテーション</vt:lpstr>
      <vt:lpstr>見える像が減ってゆく原因</vt:lpstr>
      <vt:lpstr>1次像が1重に観測される状況の可視化</vt:lpstr>
      <vt:lpstr>まとめ</vt:lpstr>
      <vt:lpstr>作成された像</vt:lpstr>
      <vt:lpstr>作成された像</vt:lpstr>
      <vt:lpstr>2重像が現れる原因</vt:lpstr>
      <vt:lpstr>作成された像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756</cp:revision>
  <dcterms:created xsi:type="dcterms:W3CDTF">2024-07-01T13:42:07Z</dcterms:created>
  <dcterms:modified xsi:type="dcterms:W3CDTF">2025-02-21T02:33:41Z</dcterms:modified>
</cp:coreProperties>
</file>